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2" r:id="rId2"/>
    <p:sldId id="28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3" r:id="rId28"/>
    <p:sldId id="284" r:id="rId29"/>
    <p:sldId id="285" r:id="rId30"/>
    <p:sldId id="286" r:id="rId31"/>
    <p:sldId id="287" r:id="rId32"/>
    <p:sldId id="288" r:id="rId33"/>
    <p:sldId id="289" r:id="rId34"/>
    <p:sldId id="290" r:id="rId35"/>
    <p:sldId id="291" r:id="rId36"/>
    <p:sldId id="292" r:id="rId37"/>
    <p:sldId id="293" r:id="rId38"/>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15" autoAdjust="0"/>
    <p:restoredTop sz="94660"/>
  </p:normalViewPr>
  <p:slideViewPr>
    <p:cSldViewPr snapToGrid="0">
      <p:cViewPr varScale="1">
        <p:scale>
          <a:sx n="82" d="100"/>
          <a:sy n="82" d="100"/>
        </p:scale>
        <p:origin x="1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2E72617-79C1-4834-A623-1014BB6AD7BA}" type="datetimeFigureOut">
              <a:rPr lang="ar-IQ" smtClean="0"/>
              <a:t>16/05/1443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EDAEE5F-1A30-498B-812D-4323BDF2AC04}" type="slidenum">
              <a:rPr lang="ar-IQ" smtClean="0"/>
              <a:t>‹#›</a:t>
            </a:fld>
            <a:endParaRPr lang="ar-IQ"/>
          </a:p>
        </p:txBody>
      </p:sp>
    </p:spTree>
    <p:extLst>
      <p:ext uri="{BB962C8B-B14F-4D97-AF65-F5344CB8AC3E}">
        <p14:creationId xmlns:p14="http://schemas.microsoft.com/office/powerpoint/2010/main" val="1347130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2E72617-79C1-4834-A623-1014BB6AD7BA}" type="datetimeFigureOut">
              <a:rPr lang="ar-IQ" smtClean="0"/>
              <a:t>16/05/1443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EDAEE5F-1A30-498B-812D-4323BDF2AC04}" type="slidenum">
              <a:rPr lang="ar-IQ" smtClean="0"/>
              <a:t>‹#›</a:t>
            </a:fld>
            <a:endParaRPr lang="ar-IQ"/>
          </a:p>
        </p:txBody>
      </p:sp>
    </p:spTree>
    <p:extLst>
      <p:ext uri="{BB962C8B-B14F-4D97-AF65-F5344CB8AC3E}">
        <p14:creationId xmlns:p14="http://schemas.microsoft.com/office/powerpoint/2010/main" val="1158565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2E72617-79C1-4834-A623-1014BB6AD7BA}" type="datetimeFigureOut">
              <a:rPr lang="ar-IQ" smtClean="0"/>
              <a:t>16/05/1443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EDAEE5F-1A30-498B-812D-4323BDF2AC04}" type="slidenum">
              <a:rPr lang="ar-IQ" smtClean="0"/>
              <a:t>‹#›</a:t>
            </a:fld>
            <a:endParaRPr lang="ar-IQ"/>
          </a:p>
        </p:txBody>
      </p:sp>
    </p:spTree>
    <p:extLst>
      <p:ext uri="{BB962C8B-B14F-4D97-AF65-F5344CB8AC3E}">
        <p14:creationId xmlns:p14="http://schemas.microsoft.com/office/powerpoint/2010/main" val="3334940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2E72617-79C1-4834-A623-1014BB6AD7BA}" type="datetimeFigureOut">
              <a:rPr lang="ar-IQ" smtClean="0"/>
              <a:t>16/05/1443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EDAEE5F-1A30-498B-812D-4323BDF2AC04}" type="slidenum">
              <a:rPr lang="ar-IQ" smtClean="0"/>
              <a:t>‹#›</a:t>
            </a:fld>
            <a:endParaRPr lang="ar-IQ"/>
          </a:p>
        </p:txBody>
      </p:sp>
    </p:spTree>
    <p:extLst>
      <p:ext uri="{BB962C8B-B14F-4D97-AF65-F5344CB8AC3E}">
        <p14:creationId xmlns:p14="http://schemas.microsoft.com/office/powerpoint/2010/main" val="934173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2E72617-79C1-4834-A623-1014BB6AD7BA}" type="datetimeFigureOut">
              <a:rPr lang="ar-IQ" smtClean="0"/>
              <a:t>16/05/1443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EDAEE5F-1A30-498B-812D-4323BDF2AC04}" type="slidenum">
              <a:rPr lang="ar-IQ" smtClean="0"/>
              <a:t>‹#›</a:t>
            </a:fld>
            <a:endParaRPr lang="ar-IQ"/>
          </a:p>
        </p:txBody>
      </p:sp>
    </p:spTree>
    <p:extLst>
      <p:ext uri="{BB962C8B-B14F-4D97-AF65-F5344CB8AC3E}">
        <p14:creationId xmlns:p14="http://schemas.microsoft.com/office/powerpoint/2010/main" val="2801568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2E72617-79C1-4834-A623-1014BB6AD7BA}" type="datetimeFigureOut">
              <a:rPr lang="ar-IQ" smtClean="0"/>
              <a:t>16/05/1443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EDAEE5F-1A30-498B-812D-4323BDF2AC04}" type="slidenum">
              <a:rPr lang="ar-IQ" smtClean="0"/>
              <a:t>‹#›</a:t>
            </a:fld>
            <a:endParaRPr lang="ar-IQ"/>
          </a:p>
        </p:txBody>
      </p:sp>
    </p:spTree>
    <p:extLst>
      <p:ext uri="{BB962C8B-B14F-4D97-AF65-F5344CB8AC3E}">
        <p14:creationId xmlns:p14="http://schemas.microsoft.com/office/powerpoint/2010/main" val="2595020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2E72617-79C1-4834-A623-1014BB6AD7BA}" type="datetimeFigureOut">
              <a:rPr lang="ar-IQ" smtClean="0"/>
              <a:t>16/05/1443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EDAEE5F-1A30-498B-812D-4323BDF2AC04}" type="slidenum">
              <a:rPr lang="ar-IQ" smtClean="0"/>
              <a:t>‹#›</a:t>
            </a:fld>
            <a:endParaRPr lang="ar-IQ"/>
          </a:p>
        </p:txBody>
      </p:sp>
    </p:spTree>
    <p:extLst>
      <p:ext uri="{BB962C8B-B14F-4D97-AF65-F5344CB8AC3E}">
        <p14:creationId xmlns:p14="http://schemas.microsoft.com/office/powerpoint/2010/main" val="3020931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2E72617-79C1-4834-A623-1014BB6AD7BA}" type="datetimeFigureOut">
              <a:rPr lang="ar-IQ" smtClean="0"/>
              <a:t>16/05/1443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EDAEE5F-1A30-498B-812D-4323BDF2AC04}" type="slidenum">
              <a:rPr lang="ar-IQ" smtClean="0"/>
              <a:t>‹#›</a:t>
            </a:fld>
            <a:endParaRPr lang="ar-IQ"/>
          </a:p>
        </p:txBody>
      </p:sp>
    </p:spTree>
    <p:extLst>
      <p:ext uri="{BB962C8B-B14F-4D97-AF65-F5344CB8AC3E}">
        <p14:creationId xmlns:p14="http://schemas.microsoft.com/office/powerpoint/2010/main" val="3886617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2E72617-79C1-4834-A623-1014BB6AD7BA}" type="datetimeFigureOut">
              <a:rPr lang="ar-IQ" smtClean="0"/>
              <a:t>16/05/1443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EDAEE5F-1A30-498B-812D-4323BDF2AC04}" type="slidenum">
              <a:rPr lang="ar-IQ" smtClean="0"/>
              <a:t>‹#›</a:t>
            </a:fld>
            <a:endParaRPr lang="ar-IQ"/>
          </a:p>
        </p:txBody>
      </p:sp>
    </p:spTree>
    <p:extLst>
      <p:ext uri="{BB962C8B-B14F-4D97-AF65-F5344CB8AC3E}">
        <p14:creationId xmlns:p14="http://schemas.microsoft.com/office/powerpoint/2010/main" val="4260210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2E72617-79C1-4834-A623-1014BB6AD7BA}" type="datetimeFigureOut">
              <a:rPr lang="ar-IQ" smtClean="0"/>
              <a:t>16/05/1443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EDAEE5F-1A30-498B-812D-4323BDF2AC04}" type="slidenum">
              <a:rPr lang="ar-IQ" smtClean="0"/>
              <a:t>‹#›</a:t>
            </a:fld>
            <a:endParaRPr lang="ar-IQ"/>
          </a:p>
        </p:txBody>
      </p:sp>
    </p:spTree>
    <p:extLst>
      <p:ext uri="{BB962C8B-B14F-4D97-AF65-F5344CB8AC3E}">
        <p14:creationId xmlns:p14="http://schemas.microsoft.com/office/powerpoint/2010/main" val="1358296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2E72617-79C1-4834-A623-1014BB6AD7BA}" type="datetimeFigureOut">
              <a:rPr lang="ar-IQ" smtClean="0"/>
              <a:t>16/05/1443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EDAEE5F-1A30-498B-812D-4323BDF2AC04}" type="slidenum">
              <a:rPr lang="ar-IQ" smtClean="0"/>
              <a:t>‹#›</a:t>
            </a:fld>
            <a:endParaRPr lang="ar-IQ"/>
          </a:p>
        </p:txBody>
      </p:sp>
    </p:spTree>
    <p:extLst>
      <p:ext uri="{BB962C8B-B14F-4D97-AF65-F5344CB8AC3E}">
        <p14:creationId xmlns:p14="http://schemas.microsoft.com/office/powerpoint/2010/main" val="987939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2E72617-79C1-4834-A623-1014BB6AD7BA}" type="datetimeFigureOut">
              <a:rPr lang="ar-IQ" smtClean="0"/>
              <a:t>16/05/1443</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EDAEE5F-1A30-498B-812D-4323BDF2AC04}" type="slidenum">
              <a:rPr lang="ar-IQ" smtClean="0"/>
              <a:t>‹#›</a:t>
            </a:fld>
            <a:endParaRPr lang="ar-IQ"/>
          </a:p>
        </p:txBody>
      </p:sp>
    </p:spTree>
    <p:extLst>
      <p:ext uri="{BB962C8B-B14F-4D97-AF65-F5344CB8AC3E}">
        <p14:creationId xmlns:p14="http://schemas.microsoft.com/office/powerpoint/2010/main" val="3156800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dirty="0"/>
          </a:p>
        </p:txBody>
      </p:sp>
      <p:sp>
        <p:nvSpPr>
          <p:cNvPr id="3" name="عنوان فرعي 2"/>
          <p:cNvSpPr>
            <a:spLocks noGrp="1"/>
          </p:cNvSpPr>
          <p:nvPr>
            <p:ph type="subTitle" idx="1"/>
          </p:nvPr>
        </p:nvSpPr>
        <p:spPr/>
        <p:txBody>
          <a:bodyPr>
            <a:normAutofit lnSpcReduction="10000"/>
          </a:bodyPr>
          <a:lstStyle/>
          <a:p>
            <a:r>
              <a:rPr lang="ar-IQ" dirty="0" smtClean="0">
                <a:solidFill>
                  <a:srgbClr val="FF0000"/>
                </a:solidFill>
              </a:rPr>
              <a:t>مادة تربية و تحسين طيور داجنة </a:t>
            </a:r>
            <a:endParaRPr lang="ar-IQ" dirty="0">
              <a:solidFill>
                <a:srgbClr val="FF0000"/>
              </a:solidFill>
            </a:endParaRPr>
          </a:p>
          <a:p>
            <a:r>
              <a:rPr lang="ar-IQ" b="1" dirty="0" smtClean="0"/>
              <a:t>المرحلة </a:t>
            </a:r>
            <a:r>
              <a:rPr lang="ar-IQ" b="1" dirty="0"/>
              <a:t>الرابعة: قسم الإنتاج الحيواني</a:t>
            </a:r>
          </a:p>
          <a:p>
            <a:r>
              <a:rPr lang="ar-IQ" b="1" dirty="0"/>
              <a:t> </a:t>
            </a:r>
            <a:r>
              <a:rPr lang="ar-IQ" b="1" dirty="0" smtClean="0"/>
              <a:t> </a:t>
            </a:r>
            <a:r>
              <a:rPr lang="ar-IQ" b="1" dirty="0"/>
              <a:t>أستاذ المادة: د</a:t>
            </a:r>
            <a:r>
              <a:rPr lang="ar-IQ" b="1" dirty="0" smtClean="0"/>
              <a:t>. ساجدة </a:t>
            </a:r>
            <a:r>
              <a:rPr lang="ar-IQ" b="1" dirty="0"/>
              <a:t>عبد الصمد مجيد</a:t>
            </a:r>
            <a:endParaRPr lang="ar-IQ" dirty="0"/>
          </a:p>
          <a:p>
            <a:r>
              <a:rPr lang="ar-IQ" b="1" dirty="0" smtClean="0"/>
              <a:t> </a:t>
            </a:r>
            <a:endParaRPr lang="ar-IQ" b="1" dirty="0">
              <a:solidFill>
                <a:srgbClr val="FF0000"/>
              </a:solidFill>
            </a:endParaRPr>
          </a:p>
        </p:txBody>
      </p:sp>
      <p:pic>
        <p:nvPicPr>
          <p:cNvPr id="4" name="صورة 3" descr="الصفحة الرئيسية | جامعة البصرة"/>
          <p:cNvPicPr/>
          <p:nvPr/>
        </p:nvPicPr>
        <p:blipFill>
          <a:blip r:embed="rId2">
            <a:extLst>
              <a:ext uri="{28A0092B-C50C-407E-A947-70E740481C1C}">
                <a14:useLocalDpi xmlns:a14="http://schemas.microsoft.com/office/drawing/2010/main" val="0"/>
              </a:ext>
            </a:extLst>
          </a:blip>
          <a:srcRect/>
          <a:stretch>
            <a:fillRect/>
          </a:stretch>
        </p:blipFill>
        <p:spPr bwMode="auto">
          <a:xfrm>
            <a:off x="7772399" y="793378"/>
            <a:ext cx="3039035" cy="2808660"/>
          </a:xfrm>
          <a:prstGeom prst="rect">
            <a:avLst/>
          </a:prstGeom>
          <a:noFill/>
          <a:ln>
            <a:noFill/>
          </a:ln>
        </p:spPr>
      </p:pic>
      <p:pic>
        <p:nvPicPr>
          <p:cNvPr id="5" name="صورة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80566" y="1122363"/>
            <a:ext cx="2286000" cy="2479675"/>
          </a:xfrm>
          <a:prstGeom prst="rect">
            <a:avLst/>
          </a:prstGeom>
        </p:spPr>
      </p:pic>
    </p:spTree>
    <p:extLst>
      <p:ext uri="{BB962C8B-B14F-4D97-AF65-F5344CB8AC3E}">
        <p14:creationId xmlns:p14="http://schemas.microsoft.com/office/powerpoint/2010/main" val="1405436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buNone/>
            </a:pPr>
            <a:r>
              <a:rPr lang="ar-IQ" b="1" dirty="0" smtClean="0"/>
              <a:t>   أما </a:t>
            </a:r>
            <a:r>
              <a:rPr lang="ar-IQ" b="1" dirty="0"/>
              <a:t>في حالة السجلات في مخطط النسب الأكثر تعقيدا ، يفضل حساب معامل القرابة من </a:t>
            </a:r>
            <a:endParaRPr lang="ar-IQ" b="1" dirty="0" smtClean="0"/>
          </a:p>
          <a:p>
            <a:endParaRPr lang="ar-IQ" b="1" dirty="0"/>
          </a:p>
          <a:p>
            <a:pPr marL="0" indent="0">
              <a:buNone/>
            </a:pPr>
            <a:r>
              <a:rPr lang="ar-IQ" b="1" dirty="0" smtClean="0"/>
              <a:t>   خلال </a:t>
            </a:r>
            <a:r>
              <a:rPr lang="ar-IQ" b="1" dirty="0">
                <a:solidFill>
                  <a:srgbClr val="FF0000"/>
                </a:solidFill>
              </a:rPr>
              <a:t>حساب عدد الأجيال بين الآباء المشتركة و الأفراد ذوي العلاقة </a:t>
            </a:r>
            <a:r>
              <a:rPr lang="ar-IQ" b="1" dirty="0"/>
              <a:t>حيث يعبر كل </a:t>
            </a:r>
            <a:r>
              <a:rPr lang="ar-IQ" b="1" dirty="0" smtClean="0"/>
              <a:t>سهم</a:t>
            </a:r>
          </a:p>
          <a:p>
            <a:endParaRPr lang="ar-IQ" b="1" dirty="0"/>
          </a:p>
          <a:p>
            <a:pPr marL="0" indent="0">
              <a:buNone/>
            </a:pPr>
            <a:r>
              <a:rPr lang="ar-IQ" b="1" dirty="0"/>
              <a:t> </a:t>
            </a:r>
            <a:r>
              <a:rPr lang="ar-IQ" b="1" dirty="0" smtClean="0"/>
              <a:t>  عن </a:t>
            </a:r>
            <a:r>
              <a:rPr lang="ar-IQ" b="1" dirty="0"/>
              <a:t>جيل واحد و قيمته تساوي </a:t>
            </a:r>
            <a:r>
              <a:rPr lang="en-US" b="1" dirty="0"/>
              <a:t>1/2</a:t>
            </a:r>
            <a:r>
              <a:rPr lang="ar-IQ" b="1" dirty="0"/>
              <a:t> و ذلك لأن عملية التوريث هي مناصفة </a:t>
            </a:r>
            <a:r>
              <a:rPr lang="ar-IQ" b="1" dirty="0" smtClean="0"/>
              <a:t>للتراكيب</a:t>
            </a:r>
          </a:p>
          <a:p>
            <a:endParaRPr lang="ar-IQ" b="1" dirty="0"/>
          </a:p>
          <a:p>
            <a:pPr marL="0" indent="0">
              <a:buNone/>
            </a:pPr>
            <a:r>
              <a:rPr lang="ar-IQ" b="1" dirty="0"/>
              <a:t> </a:t>
            </a:r>
            <a:r>
              <a:rPr lang="ar-IQ" b="1" dirty="0" smtClean="0"/>
              <a:t>  الوراثية </a:t>
            </a:r>
            <a:r>
              <a:rPr lang="ar-IQ" b="1" dirty="0"/>
              <a:t>بين الأب أو الأم و النسل المباشر.</a:t>
            </a:r>
            <a:endParaRPr lang="en-US" b="1" dirty="0"/>
          </a:p>
          <a:p>
            <a:endParaRPr lang="ar-IQ" b="1" dirty="0"/>
          </a:p>
        </p:txBody>
      </p:sp>
    </p:spTree>
    <p:extLst>
      <p:ext uri="{BB962C8B-B14F-4D97-AF65-F5344CB8AC3E}">
        <p14:creationId xmlns:p14="http://schemas.microsoft.com/office/powerpoint/2010/main" val="4211898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b="1" dirty="0" smtClean="0">
                <a:solidFill>
                  <a:srgbClr val="FF0000"/>
                </a:solidFill>
              </a:rPr>
              <a:t>مثال</a:t>
            </a:r>
            <a:r>
              <a:rPr lang="ar-IQ" dirty="0"/>
              <a:t>: </a:t>
            </a:r>
            <a:r>
              <a:rPr lang="ar-IQ" b="1" dirty="0"/>
              <a:t>في مخطط النسب التالي الذي يمثل علاقة بين اخوة </a:t>
            </a:r>
            <a:r>
              <a:rPr lang="ar-IQ" b="1" dirty="0" err="1"/>
              <a:t>أشقة</a:t>
            </a:r>
            <a:r>
              <a:rPr lang="ar-IQ" b="1" dirty="0"/>
              <a:t> كاملة يمكن حساب </a:t>
            </a:r>
            <a:r>
              <a:rPr lang="ar-IQ" b="1" dirty="0" smtClean="0"/>
              <a:t>معامل</a:t>
            </a:r>
          </a:p>
          <a:p>
            <a:r>
              <a:rPr lang="ar-IQ" b="1" dirty="0" smtClean="0"/>
              <a:t> </a:t>
            </a:r>
            <a:r>
              <a:rPr lang="ar-IQ" b="1" dirty="0"/>
              <a:t>القرابة بين الفردين </a:t>
            </a:r>
            <a:r>
              <a:rPr lang="en-US" b="1" dirty="0"/>
              <a:t>X</a:t>
            </a:r>
            <a:r>
              <a:rPr lang="ar-IQ" b="1" dirty="0"/>
              <a:t> و </a:t>
            </a:r>
            <a:r>
              <a:rPr lang="en-US" b="1" dirty="0"/>
              <a:t>Y  </a:t>
            </a:r>
            <a:r>
              <a:rPr lang="ar-IQ" b="1" dirty="0"/>
              <a:t>من خلال حساب مقدار المساهمة بالتراكيب الوراثية  و ذلك </a:t>
            </a:r>
            <a:endParaRPr lang="ar-IQ" b="1" dirty="0" smtClean="0"/>
          </a:p>
          <a:p>
            <a:r>
              <a:rPr lang="ar-IQ" b="1" dirty="0" smtClean="0"/>
              <a:t>من </a:t>
            </a:r>
            <a:r>
              <a:rPr lang="ar-IQ" b="1" dirty="0"/>
              <a:t>خلال الجدول كما في المثال التالي</a:t>
            </a:r>
            <a:r>
              <a:rPr lang="ar-IQ" b="1" dirty="0" smtClean="0"/>
              <a:t>:</a:t>
            </a:r>
          </a:p>
          <a:p>
            <a:pPr marL="0" indent="0">
              <a:buNone/>
            </a:pPr>
            <a:r>
              <a:rPr lang="ar-IQ" dirty="0" smtClean="0"/>
              <a:t>                                               </a:t>
            </a:r>
          </a:p>
          <a:p>
            <a:pPr marL="0" indent="0">
              <a:buNone/>
            </a:pPr>
            <a:r>
              <a:rPr lang="ar-IQ" b="1" dirty="0"/>
              <a:t> </a:t>
            </a:r>
            <a:r>
              <a:rPr lang="ar-IQ" b="1" dirty="0" smtClean="0"/>
              <a:t>                                           </a:t>
            </a:r>
            <a:r>
              <a:rPr lang="en-US" b="1" dirty="0" smtClean="0"/>
              <a:t>Z</a:t>
            </a:r>
            <a:r>
              <a:rPr lang="ar-IQ" b="1" dirty="0" smtClean="0"/>
              <a:t>          </a:t>
            </a:r>
            <a:r>
              <a:rPr lang="en-US" b="1" dirty="0" smtClean="0"/>
              <a:t>X</a:t>
            </a:r>
            <a:endParaRPr lang="ar-IQ" b="1" dirty="0" smtClean="0"/>
          </a:p>
          <a:p>
            <a:pPr marL="0" indent="0">
              <a:buNone/>
            </a:pPr>
            <a:r>
              <a:rPr lang="ar-IQ" b="1" dirty="0"/>
              <a:t> </a:t>
            </a:r>
            <a:r>
              <a:rPr lang="ar-IQ" b="1" dirty="0" smtClean="0"/>
              <a:t>                                            </a:t>
            </a:r>
            <a:r>
              <a:rPr lang="en-US" b="1" dirty="0" smtClean="0"/>
              <a:t>W</a:t>
            </a:r>
            <a:r>
              <a:rPr lang="ar-IQ" b="1" dirty="0" smtClean="0"/>
              <a:t>        </a:t>
            </a:r>
            <a:r>
              <a:rPr lang="en-US" b="1" dirty="0" smtClean="0"/>
              <a:t>Y</a:t>
            </a:r>
            <a:endParaRPr lang="ar-IQ" b="1" dirty="0"/>
          </a:p>
        </p:txBody>
      </p:sp>
      <p:cxnSp>
        <p:nvCxnSpPr>
          <p:cNvPr id="5" name="رابط كسهم مستقيم 4"/>
          <p:cNvCxnSpPr/>
          <p:nvPr/>
        </p:nvCxnSpPr>
        <p:spPr>
          <a:xfrm flipH="1" flipV="1">
            <a:off x="5838092" y="4056185"/>
            <a:ext cx="879231" cy="234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رابط كسهم مستقيم 6"/>
          <p:cNvCxnSpPr/>
          <p:nvPr/>
        </p:nvCxnSpPr>
        <p:spPr>
          <a:xfrm flipH="1">
            <a:off x="5744308" y="4208585"/>
            <a:ext cx="902677" cy="4337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flipH="1" flipV="1">
            <a:off x="5838092" y="4208585"/>
            <a:ext cx="668216" cy="4337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رابط كسهم مستقيم 12"/>
          <p:cNvCxnSpPr/>
          <p:nvPr/>
        </p:nvCxnSpPr>
        <p:spPr>
          <a:xfrm flipH="1">
            <a:off x="5931877" y="4642338"/>
            <a:ext cx="57443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8417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buNone/>
            </a:pPr>
            <a:r>
              <a:rPr lang="ar-IQ" b="1" dirty="0" smtClean="0"/>
              <a:t> </a:t>
            </a:r>
          </a:p>
          <a:p>
            <a:pPr marL="0" indent="0">
              <a:buNone/>
            </a:pPr>
            <a:endParaRPr lang="ar-IQ" b="1" dirty="0"/>
          </a:p>
          <a:p>
            <a:pPr marL="0" indent="0">
              <a:buNone/>
            </a:pPr>
            <a:r>
              <a:rPr lang="ar-IQ" b="1" dirty="0" smtClean="0"/>
              <a:t>في هذا السجل نحدد الآباء المشتركة من خلال الممرات التي تربط بين الفردين </a:t>
            </a:r>
            <a:r>
              <a:rPr lang="en-US" b="1" dirty="0" smtClean="0"/>
              <a:t>X</a:t>
            </a:r>
            <a:r>
              <a:rPr lang="ar-IQ" b="1" dirty="0" smtClean="0"/>
              <a:t> و</a:t>
            </a:r>
            <a:r>
              <a:rPr lang="en-US" b="1" dirty="0" smtClean="0"/>
              <a:t>y</a:t>
            </a:r>
          </a:p>
          <a:p>
            <a:pPr marL="0" indent="0">
              <a:buNone/>
            </a:pPr>
            <a:r>
              <a:rPr lang="ar-IQ" b="1" dirty="0" smtClean="0"/>
              <a:t> الآباء المشتركة في هذه هما الأب </a:t>
            </a:r>
            <a:r>
              <a:rPr lang="en-US" b="1" dirty="0" smtClean="0"/>
              <a:t>Z</a:t>
            </a:r>
            <a:r>
              <a:rPr lang="ar-IQ" b="1" dirty="0" smtClean="0"/>
              <a:t> و </a:t>
            </a:r>
            <a:r>
              <a:rPr lang="en-US" b="1" dirty="0" smtClean="0"/>
              <a:t>W</a:t>
            </a:r>
            <a:r>
              <a:rPr lang="ar-IQ" b="1" dirty="0" smtClean="0"/>
              <a:t> و نعين عدد الأجيال </a:t>
            </a:r>
            <a:r>
              <a:rPr lang="en-US" b="1" dirty="0" smtClean="0"/>
              <a:t>n</a:t>
            </a:r>
          </a:p>
          <a:p>
            <a:pPr marL="0" indent="0">
              <a:buNone/>
            </a:pPr>
            <a:endParaRPr lang="en-US" b="1" dirty="0"/>
          </a:p>
          <a:p>
            <a:endParaRPr lang="ar-IQ" dirty="0"/>
          </a:p>
        </p:txBody>
      </p:sp>
    </p:spTree>
    <p:extLst>
      <p:ext uri="{BB962C8B-B14F-4D97-AF65-F5344CB8AC3E}">
        <p14:creationId xmlns:p14="http://schemas.microsoft.com/office/powerpoint/2010/main" val="3010370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151733732"/>
              </p:ext>
            </p:extLst>
          </p:nvPr>
        </p:nvGraphicFramePr>
        <p:xfrm>
          <a:off x="2450124" y="2180493"/>
          <a:ext cx="6834552" cy="3563816"/>
        </p:xfrm>
        <a:graphic>
          <a:graphicData uri="http://schemas.openxmlformats.org/drawingml/2006/table">
            <a:tbl>
              <a:tblPr rtl="1" firstRow="1" firstCol="1" bandRow="1">
                <a:tableStyleId>{5C22544A-7EE6-4342-B048-85BDC9FD1C3A}</a:tableStyleId>
              </a:tblPr>
              <a:tblGrid>
                <a:gridCol w="1708638"/>
                <a:gridCol w="1708638"/>
                <a:gridCol w="1708638"/>
                <a:gridCol w="1708638"/>
              </a:tblGrid>
              <a:tr h="1425527">
                <a:tc>
                  <a:txBody>
                    <a:bodyPr/>
                    <a:lstStyle/>
                    <a:p>
                      <a:pPr algn="just" rtl="1">
                        <a:lnSpc>
                          <a:spcPct val="150000"/>
                        </a:lnSpc>
                        <a:spcAft>
                          <a:spcPts val="0"/>
                        </a:spcAft>
                      </a:pPr>
                      <a:r>
                        <a:rPr lang="ar-IQ" sz="1800" dirty="0">
                          <a:effectLst/>
                        </a:rPr>
                        <a:t>   الآباء المشتركة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dirty="0">
                          <a:effectLst/>
                        </a:rPr>
                        <a:t>      </a:t>
                      </a:r>
                      <a:r>
                        <a:rPr lang="en-US" sz="1800" dirty="0">
                          <a:effectLst/>
                        </a:rPr>
                        <a:t>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a:effectLst/>
                        </a:rPr>
                        <a:t>  الممرات</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a:effectLst/>
                        </a:rPr>
                        <a:t>مقدار المساهمة بالجينات الوراثية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712763">
                <a:tc>
                  <a:txBody>
                    <a:bodyPr/>
                    <a:lstStyle/>
                    <a:p>
                      <a:pPr algn="just" rtl="1">
                        <a:lnSpc>
                          <a:spcPct val="150000"/>
                        </a:lnSpc>
                        <a:spcAft>
                          <a:spcPts val="0"/>
                        </a:spcAft>
                      </a:pPr>
                      <a:r>
                        <a:rPr lang="ar-IQ" sz="1800">
                          <a:effectLst/>
                        </a:rPr>
                        <a:t>       </a:t>
                      </a:r>
                      <a:r>
                        <a:rPr lang="en-US" sz="1800">
                          <a:effectLst/>
                        </a:rPr>
                        <a:t>Z</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a:effectLst/>
                        </a:rPr>
                        <a:t>       </a:t>
                      </a:r>
                      <a:r>
                        <a:rPr lang="en-US" sz="18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a:effectLst/>
                        </a:rPr>
                        <a:t>   </a:t>
                      </a:r>
                      <a:r>
                        <a:rPr lang="en-US" sz="1800">
                          <a:effectLst/>
                        </a:rPr>
                        <a:t>1</a:t>
                      </a:r>
                      <a:r>
                        <a:rPr lang="ar-IQ" sz="1800">
                          <a:effectLst/>
                        </a:rPr>
                        <a:t>، </a:t>
                      </a:r>
                      <a:r>
                        <a:rPr lang="en-US" sz="18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a:effectLst/>
                        </a:rPr>
                        <a:t>   </a:t>
                      </a:r>
                      <a:r>
                        <a:rPr lang="en-US" sz="1800">
                          <a:effectLst/>
                        </a:rPr>
                        <a:t>1/4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712763">
                <a:tc>
                  <a:txBody>
                    <a:bodyPr/>
                    <a:lstStyle/>
                    <a:p>
                      <a:pPr algn="just" rtl="1">
                        <a:lnSpc>
                          <a:spcPct val="150000"/>
                        </a:lnSpc>
                        <a:spcAft>
                          <a:spcPts val="0"/>
                        </a:spcAft>
                      </a:pPr>
                      <a:r>
                        <a:rPr lang="ar-IQ" sz="1800">
                          <a:effectLst/>
                        </a:rPr>
                        <a:t>       </a:t>
                      </a:r>
                      <a:r>
                        <a:rPr lang="en-US" sz="1800">
                          <a:effectLst/>
                        </a:rPr>
                        <a:t>W</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a:effectLst/>
                        </a:rPr>
                        <a:t>       </a:t>
                      </a:r>
                      <a:r>
                        <a:rPr lang="en-US" sz="18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a:effectLst/>
                        </a:rPr>
                        <a:t>    </a:t>
                      </a:r>
                      <a:r>
                        <a:rPr lang="en-US" sz="1800">
                          <a:effectLst/>
                        </a:rPr>
                        <a:t>3</a:t>
                      </a:r>
                      <a:r>
                        <a:rPr lang="ar-IQ" sz="1800">
                          <a:effectLst/>
                        </a:rPr>
                        <a:t>، </a:t>
                      </a:r>
                      <a:r>
                        <a:rPr lang="en-US" sz="1800">
                          <a:effectLst/>
                        </a:rPr>
                        <a:t>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a:effectLst/>
                        </a:rPr>
                        <a:t>   </a:t>
                      </a:r>
                      <a:r>
                        <a:rPr lang="en-US" sz="1800">
                          <a:effectLst/>
                        </a:rPr>
                        <a:t>1/4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712763">
                <a:tc>
                  <a:txBody>
                    <a:bodyPr/>
                    <a:lstStyle/>
                    <a:p>
                      <a:pPr algn="just" rtl="1">
                        <a:lnSpc>
                          <a:spcPct val="150000"/>
                        </a:lnSpc>
                        <a:spcAft>
                          <a:spcPts val="0"/>
                        </a:spcAft>
                      </a:pPr>
                      <a:r>
                        <a:rPr lang="ar-IQ" sz="1800">
                          <a:effectLst/>
                        </a:rPr>
                        <a:t> المجموع</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50000"/>
                        </a:lnSpc>
                        <a:spcAft>
                          <a:spcPts val="0"/>
                        </a:spcAft>
                      </a:pPr>
                      <a:r>
                        <a:rPr lang="en-US" sz="1800" dirty="0">
                          <a:effectLst/>
                        </a:rPr>
                        <a:t>∑(1/2)</a:t>
                      </a:r>
                      <a:r>
                        <a:rPr lang="en-US" sz="1800" baseline="30000" dirty="0">
                          <a:effectLst/>
                        </a:rPr>
                        <a:t>n</a:t>
                      </a:r>
                      <a:r>
                        <a:rPr lang="en-US" sz="1800" dirty="0">
                          <a:effectLst/>
                        </a:rPr>
                        <a:t>=1/2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1528209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b="1" dirty="0"/>
              <a:t>أن </a:t>
            </a:r>
            <a:r>
              <a:rPr lang="en-US" b="1" dirty="0"/>
              <a:t>50</a:t>
            </a:r>
            <a:r>
              <a:rPr lang="ar-IQ" b="1" dirty="0"/>
              <a:t>% من جينات الفردين </a:t>
            </a:r>
            <a:r>
              <a:rPr lang="en-US" b="1" dirty="0"/>
              <a:t>X</a:t>
            </a:r>
            <a:r>
              <a:rPr lang="ar-IQ" b="1" dirty="0"/>
              <a:t> و </a:t>
            </a:r>
            <a:r>
              <a:rPr lang="en-US" b="1" dirty="0"/>
              <a:t>Y</a:t>
            </a:r>
            <a:r>
              <a:rPr lang="ar-IQ" b="1" dirty="0"/>
              <a:t> هي أكثر تشابها عن معدل التشابه في جينات القطيع الكلي</a:t>
            </a:r>
            <a:r>
              <a:rPr lang="ar-IQ" b="1" dirty="0" smtClean="0"/>
              <a:t>.</a:t>
            </a:r>
          </a:p>
          <a:p>
            <a:r>
              <a:rPr lang="ar-IQ" dirty="0">
                <a:solidFill>
                  <a:srgbClr val="FF0000"/>
                </a:solidFill>
              </a:rPr>
              <a:t>مثال</a:t>
            </a:r>
            <a:r>
              <a:rPr lang="ar-IQ" dirty="0"/>
              <a:t>: </a:t>
            </a:r>
            <a:r>
              <a:rPr lang="ar-IQ" b="1" dirty="0"/>
              <a:t>احسب درجة القرابة بين الفردين </a:t>
            </a:r>
            <a:r>
              <a:rPr lang="en-US" b="1" dirty="0"/>
              <a:t>X</a:t>
            </a:r>
            <a:r>
              <a:rPr lang="ar-IQ" b="1" dirty="0"/>
              <a:t> و</a:t>
            </a:r>
            <a:r>
              <a:rPr lang="en-US" b="1" dirty="0"/>
              <a:t>Y</a:t>
            </a:r>
            <a:r>
              <a:rPr lang="ar-IQ" b="1" dirty="0"/>
              <a:t> في سجل النسب التالي</a:t>
            </a:r>
            <a:r>
              <a:rPr lang="ar-IQ" dirty="0" smtClean="0"/>
              <a:t>:</a:t>
            </a:r>
          </a:p>
          <a:p>
            <a:pPr marL="0" indent="0">
              <a:buNone/>
            </a:pPr>
            <a:r>
              <a:rPr lang="ar-IQ" b="1" dirty="0"/>
              <a:t> </a:t>
            </a:r>
            <a:r>
              <a:rPr lang="ar-IQ" b="1" dirty="0" smtClean="0"/>
              <a:t>                                                                          </a:t>
            </a:r>
            <a:r>
              <a:rPr lang="en-US" b="1" dirty="0" smtClean="0"/>
              <a:t>O</a:t>
            </a:r>
            <a:endParaRPr lang="en-US" b="1" dirty="0"/>
          </a:p>
          <a:p>
            <a:r>
              <a:rPr lang="en-US" b="1" dirty="0" smtClean="0"/>
              <a:t>      </a:t>
            </a:r>
            <a:r>
              <a:rPr lang="ar-IQ" b="1" dirty="0" smtClean="0"/>
              <a:t>                                            </a:t>
            </a:r>
            <a:r>
              <a:rPr lang="en-US" b="1" dirty="0" smtClean="0"/>
              <a:t>M</a:t>
            </a:r>
            <a:r>
              <a:rPr lang="ar-IQ" b="1" dirty="0" smtClean="0"/>
              <a:t>              </a:t>
            </a:r>
            <a:r>
              <a:rPr lang="en-US" b="1" dirty="0" smtClean="0"/>
              <a:t>K</a:t>
            </a:r>
            <a:r>
              <a:rPr lang="ar-IQ" b="1" dirty="0" smtClean="0"/>
              <a:t>              </a:t>
            </a:r>
            <a:r>
              <a:rPr lang="en-US" b="1" dirty="0" smtClean="0"/>
              <a:t>X</a:t>
            </a:r>
          </a:p>
          <a:p>
            <a:r>
              <a:rPr lang="en-US" b="1" dirty="0"/>
              <a:t> </a:t>
            </a:r>
            <a:r>
              <a:rPr lang="en-US" b="1" dirty="0" smtClean="0"/>
              <a:t>               </a:t>
            </a:r>
            <a:r>
              <a:rPr lang="ar-IQ" b="1" dirty="0" smtClean="0"/>
              <a:t>                                       </a:t>
            </a:r>
            <a:r>
              <a:rPr lang="en-US" b="1" dirty="0" smtClean="0"/>
              <a:t>N</a:t>
            </a:r>
            <a:r>
              <a:rPr lang="ar-IQ" b="1" dirty="0" smtClean="0"/>
              <a:t>             </a:t>
            </a:r>
            <a:r>
              <a:rPr lang="en-US" b="1" dirty="0" smtClean="0"/>
              <a:t>L</a:t>
            </a:r>
            <a:r>
              <a:rPr lang="ar-IQ" b="1" dirty="0" smtClean="0"/>
              <a:t>  </a:t>
            </a:r>
            <a:r>
              <a:rPr lang="en-US" b="1" dirty="0" smtClean="0"/>
              <a:t>Y                  </a:t>
            </a:r>
            <a:r>
              <a:rPr lang="ar-IQ" b="1" dirty="0" smtClean="0"/>
              <a:t> </a:t>
            </a:r>
          </a:p>
          <a:p>
            <a:r>
              <a:rPr lang="ar-IQ" b="1" dirty="0"/>
              <a:t> </a:t>
            </a:r>
            <a:r>
              <a:rPr lang="ar-IQ" b="1" dirty="0" smtClean="0"/>
              <a:t>                                                                        </a:t>
            </a:r>
          </a:p>
          <a:p>
            <a:r>
              <a:rPr lang="ar-IQ" b="1" dirty="0"/>
              <a:t> </a:t>
            </a:r>
            <a:r>
              <a:rPr lang="ar-IQ" b="1" dirty="0" smtClean="0"/>
              <a:t>                                                                           </a:t>
            </a:r>
            <a:r>
              <a:rPr lang="en-US" b="1" dirty="0" smtClean="0"/>
              <a:t>P</a:t>
            </a:r>
            <a:endParaRPr lang="ar-IQ" b="1" dirty="0"/>
          </a:p>
        </p:txBody>
      </p:sp>
      <p:cxnSp>
        <p:nvCxnSpPr>
          <p:cNvPr id="15" name="رابط كسهم مستقيم 14"/>
          <p:cNvCxnSpPr/>
          <p:nvPr/>
        </p:nvCxnSpPr>
        <p:spPr>
          <a:xfrm flipH="1">
            <a:off x="4536831" y="3997569"/>
            <a:ext cx="1172307" cy="351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رابط كسهم مستقيم 16"/>
          <p:cNvCxnSpPr/>
          <p:nvPr/>
        </p:nvCxnSpPr>
        <p:spPr>
          <a:xfrm flipH="1">
            <a:off x="4419600" y="4114800"/>
            <a:ext cx="1289538" cy="4220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رابط كسهم مستقيم 18"/>
          <p:cNvCxnSpPr/>
          <p:nvPr/>
        </p:nvCxnSpPr>
        <p:spPr>
          <a:xfrm flipH="1">
            <a:off x="4536831" y="4536831"/>
            <a:ext cx="104335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رابط كسهم مستقيم 20"/>
          <p:cNvCxnSpPr/>
          <p:nvPr/>
        </p:nvCxnSpPr>
        <p:spPr>
          <a:xfrm flipH="1" flipV="1">
            <a:off x="4665785" y="4114800"/>
            <a:ext cx="820615" cy="2696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رابط كسهم مستقيم 22"/>
          <p:cNvCxnSpPr/>
          <p:nvPr/>
        </p:nvCxnSpPr>
        <p:spPr>
          <a:xfrm flipH="1">
            <a:off x="2907323" y="3997569"/>
            <a:ext cx="114886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رابط كسهم مستقيم 24"/>
          <p:cNvCxnSpPr/>
          <p:nvPr/>
        </p:nvCxnSpPr>
        <p:spPr>
          <a:xfrm flipH="1">
            <a:off x="2790092" y="4536831"/>
            <a:ext cx="126609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رابط كسهم مستقيم 26"/>
          <p:cNvCxnSpPr/>
          <p:nvPr/>
        </p:nvCxnSpPr>
        <p:spPr>
          <a:xfrm flipH="1">
            <a:off x="2907323" y="3516923"/>
            <a:ext cx="574431" cy="3516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رابط كسهم مستقيم 28"/>
          <p:cNvCxnSpPr/>
          <p:nvPr/>
        </p:nvCxnSpPr>
        <p:spPr>
          <a:xfrm flipH="1" flipV="1">
            <a:off x="2555631" y="4630615"/>
            <a:ext cx="703384" cy="797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9242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199932926"/>
              </p:ext>
            </p:extLst>
          </p:nvPr>
        </p:nvGraphicFramePr>
        <p:xfrm>
          <a:off x="2801816" y="2368061"/>
          <a:ext cx="6693876" cy="3540371"/>
        </p:xfrm>
        <a:graphic>
          <a:graphicData uri="http://schemas.openxmlformats.org/drawingml/2006/table">
            <a:tbl>
              <a:tblPr rtl="1" firstRow="1" firstCol="1" bandRow="1">
                <a:tableStyleId>{5C22544A-7EE6-4342-B048-85BDC9FD1C3A}</a:tableStyleId>
              </a:tblPr>
              <a:tblGrid>
                <a:gridCol w="1673469"/>
                <a:gridCol w="1673469"/>
                <a:gridCol w="1673469"/>
                <a:gridCol w="1673469"/>
              </a:tblGrid>
              <a:tr h="1202016">
                <a:tc>
                  <a:txBody>
                    <a:bodyPr/>
                    <a:lstStyle/>
                    <a:p>
                      <a:pPr algn="just" rtl="1">
                        <a:lnSpc>
                          <a:spcPct val="150000"/>
                        </a:lnSpc>
                        <a:spcAft>
                          <a:spcPts val="0"/>
                        </a:spcAft>
                      </a:pPr>
                      <a:r>
                        <a:rPr lang="ar-IQ" sz="1800" dirty="0">
                          <a:effectLst/>
                        </a:rPr>
                        <a:t>  الآباء المشتركة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a:effectLst/>
                        </a:rPr>
                        <a:t>        </a:t>
                      </a:r>
                      <a:r>
                        <a:rPr lang="en-US" sz="1800">
                          <a:effectLst/>
                        </a:rPr>
                        <a:t>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a:effectLst/>
                        </a:rPr>
                        <a:t>    الممرات</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a:effectLst/>
                        </a:rPr>
                        <a:t>مقدار المساهمة بالجينات</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566797">
                <a:tc>
                  <a:txBody>
                    <a:bodyPr/>
                    <a:lstStyle/>
                    <a:p>
                      <a:pPr algn="just" rtl="1">
                        <a:lnSpc>
                          <a:spcPct val="150000"/>
                        </a:lnSpc>
                        <a:spcAft>
                          <a:spcPts val="0"/>
                        </a:spcAft>
                      </a:pPr>
                      <a:r>
                        <a:rPr lang="ar-IQ" sz="1800">
                          <a:effectLst/>
                        </a:rPr>
                        <a:t>     </a:t>
                      </a:r>
                      <a:r>
                        <a:rPr lang="en-US" sz="1800">
                          <a:effectLst/>
                        </a:rPr>
                        <a:t>M</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a:effectLst/>
                        </a:rPr>
                        <a:t>        </a:t>
                      </a:r>
                      <a:r>
                        <a:rPr lang="en-US" sz="1800">
                          <a:effectLst/>
                        </a:rPr>
                        <a:t>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dirty="0">
                          <a:effectLst/>
                        </a:rPr>
                        <a:t>  ...........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a:effectLst/>
                        </a:rPr>
                        <a:t>   </a:t>
                      </a:r>
                      <a:r>
                        <a:rPr lang="en-US" sz="1800">
                          <a:effectLst/>
                        </a:rPr>
                        <a:t>1/16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566797">
                <a:tc>
                  <a:txBody>
                    <a:bodyPr/>
                    <a:lstStyle/>
                    <a:p>
                      <a:pPr algn="just" rtl="1">
                        <a:lnSpc>
                          <a:spcPct val="150000"/>
                        </a:lnSpc>
                        <a:spcAft>
                          <a:spcPts val="0"/>
                        </a:spcAft>
                      </a:pPr>
                      <a:r>
                        <a:rPr lang="ar-IQ" sz="1800">
                          <a:effectLst/>
                        </a:rPr>
                        <a:t>     </a:t>
                      </a:r>
                      <a:r>
                        <a:rPr lang="en-US" sz="1800">
                          <a:effectLst/>
                        </a:rPr>
                        <a:t>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a:effectLst/>
                        </a:rPr>
                        <a:t>        </a:t>
                      </a:r>
                      <a:r>
                        <a:rPr lang="en-US" sz="1800">
                          <a:effectLst/>
                        </a:rPr>
                        <a:t>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50000"/>
                        </a:lnSpc>
                        <a:spcAft>
                          <a:spcPts val="0"/>
                        </a:spcAft>
                      </a:pPr>
                      <a:r>
                        <a:rPr lang="en-US" sz="1800">
                          <a:effectLst/>
                        </a:rPr>
                        <a:t>     </a:t>
                      </a:r>
                      <a:r>
                        <a:rPr lang="ar-IQ" sz="1800">
                          <a:effectLst/>
                        </a:rPr>
                        <a:t>   </a:t>
                      </a:r>
                      <a:r>
                        <a:rPr lang="en-US" sz="1800">
                          <a:effectLst/>
                        </a:rPr>
                        <a:t>1/16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204761">
                <a:tc>
                  <a:txBody>
                    <a:bodyPr/>
                    <a:lstStyle/>
                    <a:p>
                      <a:pPr algn="just" rtl="1">
                        <a:lnSpc>
                          <a:spcPct val="150000"/>
                        </a:lnSpc>
                        <a:spcAft>
                          <a:spcPts val="0"/>
                        </a:spcAft>
                      </a:pPr>
                      <a:r>
                        <a:rPr lang="ar-IQ" sz="18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50000"/>
                        </a:lnSpc>
                        <a:spcAft>
                          <a:spcPts val="0"/>
                        </a:spcAft>
                      </a:pPr>
                      <a:r>
                        <a:rPr lang="ar-IQ" sz="1800" dirty="0">
                          <a:effectLst/>
                        </a:rPr>
                        <a:t> </a:t>
                      </a:r>
                      <a:r>
                        <a:rPr lang="en-US" sz="1800" dirty="0">
                          <a:effectLst/>
                        </a:rPr>
                        <a:t>RXY =1/8 = 0.125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Tree>
    <p:extLst>
      <p:ext uri="{BB962C8B-B14F-4D97-AF65-F5344CB8AC3E}">
        <p14:creationId xmlns:p14="http://schemas.microsoft.com/office/powerpoint/2010/main" val="2826595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t>                            نظام </a:t>
            </a:r>
            <a:r>
              <a:rPr lang="ar-IQ" sz="2800" b="1" dirty="0"/>
              <a:t>التربية الداخلية: </a:t>
            </a:r>
            <a:r>
              <a:rPr lang="en-US" sz="2800" b="1" dirty="0">
                <a:solidFill>
                  <a:srgbClr val="FF0000"/>
                </a:solidFill>
              </a:rPr>
              <a:t>Inbreeding System</a:t>
            </a:r>
            <a:endParaRPr lang="ar-IQ" sz="2800" b="1" dirty="0">
              <a:solidFill>
                <a:srgbClr val="FF0000"/>
              </a:solidFill>
            </a:endParaRPr>
          </a:p>
        </p:txBody>
      </p:sp>
      <p:sp>
        <p:nvSpPr>
          <p:cNvPr id="3" name="عنصر نائب للمحتوى 2"/>
          <p:cNvSpPr>
            <a:spLocks noGrp="1"/>
          </p:cNvSpPr>
          <p:nvPr>
            <p:ph idx="1"/>
          </p:nvPr>
        </p:nvSpPr>
        <p:spPr/>
        <p:txBody>
          <a:bodyPr/>
          <a:lstStyle/>
          <a:p>
            <a:pPr marL="0" indent="0">
              <a:buNone/>
            </a:pPr>
            <a:r>
              <a:rPr lang="ar-IQ" dirty="0" smtClean="0"/>
              <a:t>  يمثل </a:t>
            </a:r>
            <a:r>
              <a:rPr lang="ar-IQ" dirty="0"/>
              <a:t>هذا النظام تزاوج الأفراد التي يكون معامل القرابة بينهم أكبر من معدل القرابة في القطيع. تقاس التربية الداخلية بمعامل يسمى معامل التربية الداخلية </a:t>
            </a:r>
            <a:r>
              <a:rPr lang="en-US" b="1" dirty="0">
                <a:solidFill>
                  <a:srgbClr val="FF0000"/>
                </a:solidFill>
              </a:rPr>
              <a:t>Coefficient of Inbreeding</a:t>
            </a:r>
          </a:p>
          <a:p>
            <a:pPr marL="0" indent="0">
              <a:buNone/>
            </a:pPr>
            <a:endParaRPr lang="en-US" dirty="0"/>
          </a:p>
          <a:p>
            <a:pPr marL="0" indent="0">
              <a:buNone/>
            </a:pPr>
            <a:r>
              <a:rPr lang="ar-IQ" dirty="0" smtClean="0"/>
              <a:t>     </a:t>
            </a:r>
            <a:r>
              <a:rPr lang="ar-IQ" b="1" dirty="0" smtClean="0">
                <a:solidFill>
                  <a:srgbClr val="FF0000"/>
                </a:solidFill>
              </a:rPr>
              <a:t>تعريف </a:t>
            </a:r>
            <a:r>
              <a:rPr lang="ar-IQ" b="1" dirty="0">
                <a:solidFill>
                  <a:srgbClr val="FF0000"/>
                </a:solidFill>
              </a:rPr>
              <a:t>معامل التربية الداخلية</a:t>
            </a:r>
            <a:endParaRPr lang="en-US" b="1" dirty="0">
              <a:solidFill>
                <a:srgbClr val="FF0000"/>
              </a:solidFill>
            </a:endParaRPr>
          </a:p>
          <a:p>
            <a:pPr marL="0" indent="0">
              <a:buNone/>
            </a:pPr>
            <a:r>
              <a:rPr lang="ar-IQ" dirty="0" smtClean="0"/>
              <a:t>    يعبر </a:t>
            </a:r>
            <a:r>
              <a:rPr lang="ar-IQ" dirty="0"/>
              <a:t>عن درجة ارتباط الكميتات المتحدة </a:t>
            </a:r>
            <a:r>
              <a:rPr lang="ar-IQ" dirty="0" err="1"/>
              <a:t>لانتاج</a:t>
            </a:r>
            <a:r>
              <a:rPr lang="ar-IQ" dirty="0"/>
              <a:t> البيضة المخصبة </a:t>
            </a:r>
            <a:r>
              <a:rPr lang="ar-IQ" dirty="0" smtClean="0"/>
              <a:t>و </a:t>
            </a:r>
            <a:r>
              <a:rPr lang="ar-IQ" dirty="0"/>
              <a:t>كذلك يعبر عن درجة </a:t>
            </a:r>
            <a:r>
              <a:rPr lang="ar-IQ" dirty="0" smtClean="0"/>
              <a:t>  تماثل </a:t>
            </a:r>
            <a:r>
              <a:rPr lang="ar-IQ" dirty="0"/>
              <a:t>تلك الكميتات نتيجة لصلة القرابة </a:t>
            </a:r>
            <a:r>
              <a:rPr lang="ar-IQ" dirty="0" smtClean="0"/>
              <a:t>.</a:t>
            </a:r>
            <a:endParaRPr lang="ar-IQ" dirty="0"/>
          </a:p>
        </p:txBody>
      </p:sp>
    </p:spTree>
    <p:extLst>
      <p:ext uri="{BB962C8B-B14F-4D97-AF65-F5344CB8AC3E}">
        <p14:creationId xmlns:p14="http://schemas.microsoft.com/office/powerpoint/2010/main" val="3686507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buNone/>
            </a:pPr>
            <a:r>
              <a:rPr lang="ar-IQ" dirty="0" smtClean="0"/>
              <a:t> </a:t>
            </a:r>
            <a:r>
              <a:rPr lang="ar-IQ" b="1" dirty="0" smtClean="0"/>
              <a:t>أن </a:t>
            </a:r>
            <a:r>
              <a:rPr lang="ar-IQ" b="1" dirty="0"/>
              <a:t>معامل التربية الداخلية يعبر عن النسبة المئوية للجينات التي كانت في الحالة الهجينة </a:t>
            </a:r>
            <a:r>
              <a:rPr lang="en-US" b="1" dirty="0">
                <a:solidFill>
                  <a:srgbClr val="FF0000"/>
                </a:solidFill>
              </a:rPr>
              <a:t>Heterozygous</a:t>
            </a:r>
            <a:r>
              <a:rPr lang="ar-IQ" b="1" dirty="0"/>
              <a:t> في بداية التربية و التي أصبحت متماثلة </a:t>
            </a:r>
            <a:r>
              <a:rPr lang="en-US" b="1" dirty="0">
                <a:solidFill>
                  <a:srgbClr val="FF0000"/>
                </a:solidFill>
              </a:rPr>
              <a:t>Homozygous</a:t>
            </a:r>
            <a:r>
              <a:rPr lang="ar-IQ" b="1" dirty="0"/>
              <a:t> نتيجة للتربية </a:t>
            </a:r>
            <a:r>
              <a:rPr lang="ar-IQ" b="1" dirty="0" err="1"/>
              <a:t>الداخلية.يرمز</a:t>
            </a:r>
            <a:r>
              <a:rPr lang="ar-IQ" b="1" dirty="0"/>
              <a:t> لمعامل التربية الداخلية</a:t>
            </a:r>
            <a:r>
              <a:rPr lang="en-US" b="1" dirty="0"/>
              <a:t>F  </a:t>
            </a:r>
            <a:endParaRPr lang="ar-IQ" b="1" dirty="0" smtClean="0"/>
          </a:p>
          <a:p>
            <a:pPr marL="0" indent="0">
              <a:buNone/>
            </a:pPr>
            <a:endParaRPr lang="en-US" dirty="0"/>
          </a:p>
          <a:p>
            <a:pPr marL="0" indent="0">
              <a:buNone/>
            </a:pPr>
            <a:r>
              <a:rPr lang="ar-IQ" dirty="0" smtClean="0"/>
              <a:t>         </a:t>
            </a:r>
            <a:r>
              <a:rPr lang="ar-IQ" b="1" dirty="0" smtClean="0">
                <a:solidFill>
                  <a:srgbClr val="FF0000"/>
                </a:solidFill>
              </a:rPr>
              <a:t>حساب </a:t>
            </a:r>
            <a:r>
              <a:rPr lang="ar-IQ" b="1" dirty="0">
                <a:solidFill>
                  <a:srgbClr val="FF0000"/>
                </a:solidFill>
              </a:rPr>
              <a:t>معامل التربية الداخلية</a:t>
            </a:r>
            <a:endParaRPr lang="en-US" b="1" dirty="0">
              <a:solidFill>
                <a:srgbClr val="FF0000"/>
              </a:solidFill>
            </a:endParaRPr>
          </a:p>
          <a:p>
            <a:pPr marL="0" indent="0">
              <a:buNone/>
            </a:pPr>
            <a:r>
              <a:rPr lang="ar-IQ" dirty="0" smtClean="0"/>
              <a:t>    </a:t>
            </a:r>
            <a:r>
              <a:rPr lang="ar-IQ" b="1" dirty="0" smtClean="0"/>
              <a:t>ينظم </a:t>
            </a:r>
            <a:r>
              <a:rPr lang="ar-IQ" b="1" dirty="0"/>
              <a:t>مخطط النسب للفرد الذي يراد معرفة معامل تربيته الداخلية  </a:t>
            </a:r>
            <a:r>
              <a:rPr lang="en-US" b="1" dirty="0"/>
              <a:t>F</a:t>
            </a:r>
            <a:r>
              <a:rPr lang="ar-IQ" b="1" dirty="0"/>
              <a:t> و ان المعامل يساوي نصف علاقة آباء الفرد المعني أي أن</a:t>
            </a:r>
            <a:r>
              <a:rPr lang="ar-IQ" dirty="0"/>
              <a:t>:</a:t>
            </a:r>
            <a:endParaRPr lang="en-US" dirty="0"/>
          </a:p>
          <a:p>
            <a:pPr marL="0" indent="0" rtl="0">
              <a:buNone/>
            </a:pPr>
            <a:r>
              <a:rPr lang="en-US" dirty="0" smtClean="0"/>
              <a:t>                         </a:t>
            </a:r>
            <a:endParaRPr lang="en-US" dirty="0"/>
          </a:p>
          <a:p>
            <a:endParaRPr lang="ar-IQ" dirty="0"/>
          </a:p>
        </p:txBody>
      </p:sp>
    </p:spTree>
    <p:extLst>
      <p:ext uri="{BB962C8B-B14F-4D97-AF65-F5344CB8AC3E}">
        <p14:creationId xmlns:p14="http://schemas.microsoft.com/office/powerpoint/2010/main" val="847113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حي</a:t>
            </a:r>
            <a:r>
              <a:rPr lang="ar-IQ" b="1" dirty="0"/>
              <a:t>ث </a:t>
            </a:r>
            <a:r>
              <a:rPr lang="en-US" b="1" dirty="0"/>
              <a:t>RCP</a:t>
            </a:r>
            <a:r>
              <a:rPr lang="ar-IQ" b="1" dirty="0"/>
              <a:t>  هي درجة القرابة للآباء المشتركة.</a:t>
            </a:r>
            <a:endParaRPr lang="en-US" b="1" dirty="0"/>
          </a:p>
          <a:p>
            <a:pPr marL="0" indent="0">
              <a:buNone/>
            </a:pPr>
            <a:endParaRPr lang="en-US" dirty="0"/>
          </a:p>
          <a:p>
            <a:r>
              <a:rPr lang="ar-IQ" b="1" dirty="0">
                <a:solidFill>
                  <a:srgbClr val="FF0000"/>
                </a:solidFill>
              </a:rPr>
              <a:t>مثال</a:t>
            </a:r>
            <a:r>
              <a:rPr lang="ar-IQ" b="1" dirty="0"/>
              <a:t> : مخطط النسب التالي احسب معامل التربية الداخلية </a:t>
            </a:r>
            <a:r>
              <a:rPr lang="en-US" b="1" dirty="0" smtClean="0"/>
              <a:t>FX</a:t>
            </a:r>
            <a:endParaRPr lang="ar-IQ" b="1" dirty="0" smtClean="0"/>
          </a:p>
          <a:p>
            <a:r>
              <a:rPr lang="en-US" dirty="0" smtClean="0"/>
              <a:t>    </a:t>
            </a:r>
            <a:r>
              <a:rPr lang="ar-IQ" dirty="0" smtClean="0"/>
              <a:t>                             </a:t>
            </a:r>
            <a:r>
              <a:rPr lang="en-US" b="1" dirty="0" smtClean="0"/>
              <a:t>A</a:t>
            </a:r>
            <a:r>
              <a:rPr lang="ar-IQ" b="1" dirty="0" smtClean="0"/>
              <a:t>                              </a:t>
            </a:r>
            <a:r>
              <a:rPr lang="en-US" b="1" dirty="0" smtClean="0"/>
              <a:t>Y</a:t>
            </a:r>
            <a:endParaRPr lang="ar-IQ" b="1" dirty="0"/>
          </a:p>
          <a:p>
            <a:r>
              <a:rPr lang="en-US" b="1" dirty="0" smtClean="0"/>
              <a:t>                      </a:t>
            </a:r>
            <a:r>
              <a:rPr lang="ar-IQ" b="1" dirty="0" smtClean="0"/>
              <a:t>             </a:t>
            </a:r>
            <a:r>
              <a:rPr lang="en-US" b="1" dirty="0" smtClean="0"/>
              <a:t>B</a:t>
            </a:r>
            <a:r>
              <a:rPr lang="ar-IQ" b="1" dirty="0" smtClean="0"/>
              <a:t>                             </a:t>
            </a:r>
            <a:r>
              <a:rPr lang="en-US" b="1" dirty="0" smtClean="0"/>
              <a:t>Z</a:t>
            </a:r>
            <a:r>
              <a:rPr lang="ar-IQ" dirty="0" smtClean="0"/>
              <a:t>          </a:t>
            </a:r>
            <a:r>
              <a:rPr lang="en-US" b="1" dirty="0" smtClean="0">
                <a:solidFill>
                  <a:srgbClr val="FF0000"/>
                </a:solidFill>
              </a:rPr>
              <a:t>X</a:t>
            </a:r>
            <a:r>
              <a:rPr lang="en-US" b="1" dirty="0" smtClean="0"/>
              <a:t>       </a:t>
            </a:r>
            <a:endParaRPr lang="en-US" b="1" dirty="0"/>
          </a:p>
          <a:p>
            <a:pPr marL="0" indent="0">
              <a:buNone/>
            </a:pPr>
            <a:endParaRPr lang="en-US" dirty="0"/>
          </a:p>
          <a:p>
            <a:endParaRPr lang="ar-IQ" dirty="0"/>
          </a:p>
        </p:txBody>
      </p:sp>
      <p:cxnSp>
        <p:nvCxnSpPr>
          <p:cNvPr id="5" name="رابط كسهم مستقيم 4"/>
          <p:cNvCxnSpPr/>
          <p:nvPr/>
        </p:nvCxnSpPr>
        <p:spPr>
          <a:xfrm flipH="1" flipV="1">
            <a:off x="4958862" y="3610708"/>
            <a:ext cx="2532184" cy="117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رابط كسهم مستقيم 6"/>
          <p:cNvCxnSpPr/>
          <p:nvPr/>
        </p:nvCxnSpPr>
        <p:spPr>
          <a:xfrm flipH="1" flipV="1">
            <a:off x="5146432" y="4103078"/>
            <a:ext cx="2344614" cy="703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رابط كسهم مستقيم 9"/>
          <p:cNvCxnSpPr/>
          <p:nvPr/>
        </p:nvCxnSpPr>
        <p:spPr>
          <a:xfrm flipH="1">
            <a:off x="5146432" y="3622431"/>
            <a:ext cx="2344614" cy="3634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رابط كسهم مستقيم 11"/>
          <p:cNvCxnSpPr/>
          <p:nvPr/>
        </p:nvCxnSpPr>
        <p:spPr>
          <a:xfrm flipH="1" flipV="1">
            <a:off x="5064369" y="3727938"/>
            <a:ext cx="2426677" cy="3751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رابط كسهم مستقيم 13"/>
          <p:cNvCxnSpPr/>
          <p:nvPr/>
        </p:nvCxnSpPr>
        <p:spPr>
          <a:xfrm flipH="1">
            <a:off x="3294185" y="3622431"/>
            <a:ext cx="1090246" cy="3634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رابط كسهم مستقيم 15"/>
          <p:cNvCxnSpPr/>
          <p:nvPr/>
        </p:nvCxnSpPr>
        <p:spPr>
          <a:xfrm flipH="1">
            <a:off x="3294185" y="4103078"/>
            <a:ext cx="128953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890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buNone/>
            </a:pPr>
            <a:endParaRPr lang="ar-IQ" dirty="0" smtClean="0"/>
          </a:p>
          <a:p>
            <a:pPr marL="0" indent="0">
              <a:buNone/>
            </a:pPr>
            <a:endParaRPr lang="ar-IQ" dirty="0"/>
          </a:p>
          <a:p>
            <a:pPr marL="0" indent="0">
              <a:buNone/>
            </a:pPr>
            <a:r>
              <a:rPr lang="ar-IQ" b="1" dirty="0" smtClean="0"/>
              <a:t>يلاحظ </a:t>
            </a:r>
            <a:r>
              <a:rPr lang="ar-IQ" b="1" dirty="0"/>
              <a:t>من سجل النسب عدم وجود علاقة بين آباء الفردين </a:t>
            </a:r>
            <a:r>
              <a:rPr lang="en-US" b="1" dirty="0"/>
              <a:t>Y</a:t>
            </a:r>
            <a:r>
              <a:rPr lang="ar-IQ" b="1" dirty="0"/>
              <a:t> و </a:t>
            </a:r>
            <a:r>
              <a:rPr lang="en-US" b="1" dirty="0"/>
              <a:t>Z</a:t>
            </a:r>
            <a:r>
              <a:rPr lang="ar-IQ" b="1" dirty="0"/>
              <a:t> ( غياب التربية الداخلية) و اللذين يحسب معامل القرابة بينهما</a:t>
            </a:r>
            <a:r>
              <a:rPr lang="en-US" b="1" dirty="0"/>
              <a:t>RYZ</a:t>
            </a:r>
            <a:r>
              <a:rPr lang="ar-IQ" b="1" dirty="0"/>
              <a:t> و من ثم يحسب </a:t>
            </a:r>
            <a:r>
              <a:rPr lang="en-US" b="1" dirty="0"/>
              <a:t>FX</a:t>
            </a:r>
            <a:r>
              <a:rPr lang="ar-IQ" b="1" dirty="0"/>
              <a:t> بالقانون التالي:</a:t>
            </a:r>
            <a:endParaRPr lang="en-US" b="1" dirty="0"/>
          </a:p>
          <a:p>
            <a:endParaRPr lang="ar-IQ" b="1" dirty="0"/>
          </a:p>
        </p:txBody>
      </p:sp>
    </p:spTree>
    <p:extLst>
      <p:ext uri="{BB962C8B-B14F-4D97-AF65-F5344CB8AC3E}">
        <p14:creationId xmlns:p14="http://schemas.microsoft.com/office/powerpoint/2010/main" val="1672430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1304314"/>
          </a:xfrm>
        </p:spPr>
        <p:txBody>
          <a:bodyPr>
            <a:normAutofit/>
          </a:bodyPr>
          <a:lstStyle/>
          <a:p>
            <a:r>
              <a:rPr lang="ar-IQ" sz="2800" b="1" dirty="0">
                <a:solidFill>
                  <a:srgbClr val="FF0000"/>
                </a:solidFill>
              </a:rPr>
              <a:t>أنظمة </a:t>
            </a:r>
            <a:r>
              <a:rPr lang="ar-IQ" sz="2800" b="1" dirty="0" smtClean="0">
                <a:solidFill>
                  <a:srgbClr val="FF0000"/>
                </a:solidFill>
              </a:rPr>
              <a:t> التربية </a:t>
            </a:r>
            <a:r>
              <a:rPr lang="ar-IQ" sz="2800" b="1" dirty="0">
                <a:solidFill>
                  <a:srgbClr val="FF0000"/>
                </a:solidFill>
              </a:rPr>
              <a:t>في الطيور الداجنة:</a:t>
            </a:r>
          </a:p>
        </p:txBody>
      </p:sp>
      <p:sp>
        <p:nvSpPr>
          <p:cNvPr id="3" name="عنوان فرعي 2"/>
          <p:cNvSpPr>
            <a:spLocks noGrp="1"/>
          </p:cNvSpPr>
          <p:nvPr>
            <p:ph type="subTitle" idx="1"/>
          </p:nvPr>
        </p:nvSpPr>
        <p:spPr>
          <a:xfrm>
            <a:off x="1524000" y="2625969"/>
            <a:ext cx="9144000" cy="2631831"/>
          </a:xfrm>
        </p:spPr>
        <p:txBody>
          <a:bodyPr/>
          <a:lstStyle/>
          <a:p>
            <a:pPr algn="r"/>
            <a:r>
              <a:rPr lang="ar-IQ" b="1" dirty="0"/>
              <a:t>تعتبر طرق التزاوج أحد طرق التحسين الوراثي للصفات الكمية والتي تختلف باختلاف نوع </a:t>
            </a:r>
            <a:endParaRPr lang="ar-IQ" b="1" dirty="0" smtClean="0"/>
          </a:p>
          <a:p>
            <a:pPr algn="r"/>
            <a:endParaRPr lang="ar-IQ" b="1" dirty="0" smtClean="0"/>
          </a:p>
          <a:p>
            <a:pPr algn="r"/>
            <a:r>
              <a:rPr lang="ar-IQ" b="1" dirty="0" smtClean="0"/>
              <a:t>الحيوانات </a:t>
            </a:r>
            <a:r>
              <a:rPr lang="ar-IQ" b="1" dirty="0"/>
              <a:t>فقد يسهل استخدام طريقة من طرق التربية في الطيور الداجنة أكثر من غيرها </a:t>
            </a:r>
            <a:r>
              <a:rPr lang="ar-IQ" b="1" dirty="0" smtClean="0"/>
              <a:t>من</a:t>
            </a:r>
          </a:p>
          <a:p>
            <a:pPr algn="r"/>
            <a:endParaRPr lang="ar-IQ" b="1" dirty="0" smtClean="0"/>
          </a:p>
          <a:p>
            <a:pPr algn="r"/>
            <a:r>
              <a:rPr lang="ar-IQ" b="1" dirty="0" smtClean="0"/>
              <a:t> </a:t>
            </a:r>
            <a:r>
              <a:rPr lang="ar-IQ" b="1" dirty="0"/>
              <a:t>الحيوانات الزراعية الأخرى و أن عدد الطيور له أهمية في اختيار نظام معين للتربية دون غيره.</a:t>
            </a:r>
            <a:endParaRPr lang="en-US" b="1" dirty="0"/>
          </a:p>
          <a:p>
            <a:pPr algn="r"/>
            <a:endParaRPr lang="ar-IQ" dirty="0"/>
          </a:p>
        </p:txBody>
      </p:sp>
    </p:spTree>
    <p:extLst>
      <p:ext uri="{BB962C8B-B14F-4D97-AF65-F5344CB8AC3E}">
        <p14:creationId xmlns:p14="http://schemas.microsoft.com/office/powerpoint/2010/main" val="29974240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715355209"/>
              </p:ext>
            </p:extLst>
          </p:nvPr>
        </p:nvGraphicFramePr>
        <p:xfrm>
          <a:off x="3462020" y="2168769"/>
          <a:ext cx="5267960" cy="3066965"/>
        </p:xfrm>
        <a:graphic>
          <a:graphicData uri="http://schemas.openxmlformats.org/drawingml/2006/table">
            <a:tbl>
              <a:tblPr rtl="1" firstRow="1" firstCol="1" bandRow="1">
                <a:tableStyleId>{5C22544A-7EE6-4342-B048-85BDC9FD1C3A}</a:tableStyleId>
              </a:tblPr>
              <a:tblGrid>
                <a:gridCol w="1316990"/>
                <a:gridCol w="1316990"/>
                <a:gridCol w="1316990"/>
                <a:gridCol w="1316990"/>
              </a:tblGrid>
              <a:tr h="1533482">
                <a:tc>
                  <a:txBody>
                    <a:bodyPr/>
                    <a:lstStyle/>
                    <a:p>
                      <a:pPr algn="just" rtl="1">
                        <a:lnSpc>
                          <a:spcPct val="150000"/>
                        </a:lnSpc>
                        <a:spcAft>
                          <a:spcPts val="0"/>
                        </a:spcAft>
                      </a:pPr>
                      <a:r>
                        <a:rPr lang="ar-IQ" sz="1800" dirty="0">
                          <a:effectLst/>
                        </a:rPr>
                        <a:t> الآباء المشتركة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dirty="0">
                          <a:effectLst/>
                        </a:rPr>
                        <a:t>      </a:t>
                      </a:r>
                      <a:r>
                        <a:rPr lang="en-US" sz="1800" dirty="0">
                          <a:effectLst/>
                        </a:rPr>
                        <a:t>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a:effectLst/>
                        </a:rPr>
                        <a:t>    الممرات</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a:effectLst/>
                        </a:rPr>
                        <a:t>  مقدار المساهمة بالجينات</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511161">
                <a:tc>
                  <a:txBody>
                    <a:bodyPr/>
                    <a:lstStyle/>
                    <a:p>
                      <a:pPr algn="just" rtl="1">
                        <a:lnSpc>
                          <a:spcPct val="150000"/>
                        </a:lnSpc>
                        <a:spcAft>
                          <a:spcPts val="0"/>
                        </a:spcAft>
                      </a:pPr>
                      <a:r>
                        <a:rPr lang="ar-IQ" sz="1800">
                          <a:effectLst/>
                        </a:rPr>
                        <a:t>          </a:t>
                      </a:r>
                      <a:r>
                        <a:rPr lang="en-US" sz="1800">
                          <a:effectLst/>
                        </a:rPr>
                        <a:t>A</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a:effectLst/>
                        </a:rPr>
                        <a:t>      </a:t>
                      </a:r>
                      <a:r>
                        <a:rPr lang="en-US" sz="18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50000"/>
                        </a:lnSpc>
                        <a:spcAft>
                          <a:spcPts val="0"/>
                        </a:spcAft>
                      </a:pPr>
                      <a:r>
                        <a:rPr lang="en-US" sz="1800">
                          <a:effectLst/>
                        </a:rPr>
                        <a:t>   </a:t>
                      </a:r>
                      <a:r>
                        <a:rPr lang="ar-IQ" sz="1800">
                          <a:effectLst/>
                        </a:rPr>
                        <a:t>      </a:t>
                      </a:r>
                      <a:r>
                        <a:rPr lang="en-US" sz="1800">
                          <a:effectLst/>
                        </a:rPr>
                        <a:t>1/4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511161">
                <a:tc>
                  <a:txBody>
                    <a:bodyPr/>
                    <a:lstStyle/>
                    <a:p>
                      <a:pPr algn="just" rtl="1">
                        <a:lnSpc>
                          <a:spcPct val="150000"/>
                        </a:lnSpc>
                        <a:spcAft>
                          <a:spcPts val="0"/>
                        </a:spcAft>
                      </a:pPr>
                      <a:r>
                        <a:rPr lang="ar-IQ" sz="1800">
                          <a:effectLst/>
                        </a:rPr>
                        <a:t>          </a:t>
                      </a:r>
                      <a:r>
                        <a:rPr lang="en-US" sz="1800">
                          <a:effectLst/>
                        </a:rPr>
                        <a:t>B</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a:effectLst/>
                        </a:rPr>
                        <a:t>      </a:t>
                      </a:r>
                      <a:r>
                        <a:rPr lang="en-US" sz="18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a:effectLst/>
                        </a:rPr>
                        <a:t>         </a:t>
                      </a:r>
                      <a:r>
                        <a:rPr lang="en-US" sz="1800">
                          <a:effectLst/>
                        </a:rPr>
                        <a:t>1/4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511161">
                <a:tc>
                  <a:txBody>
                    <a:bodyPr/>
                    <a:lstStyle/>
                    <a:p>
                      <a:pPr algn="just" rtl="1">
                        <a:lnSpc>
                          <a:spcPct val="150000"/>
                        </a:lnSpc>
                        <a:spcAft>
                          <a:spcPts val="0"/>
                        </a:spcAft>
                      </a:pPr>
                      <a:r>
                        <a:rPr lang="ar-IQ" sz="1800">
                          <a:effectLst/>
                        </a:rPr>
                        <a:t> المجموع</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50000"/>
                        </a:lnSpc>
                        <a:spcAft>
                          <a:spcPts val="0"/>
                        </a:spcAft>
                      </a:pPr>
                      <a:r>
                        <a:rPr lang="ar-IQ" sz="18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50000"/>
                        </a:lnSpc>
                        <a:spcAft>
                          <a:spcPts val="0"/>
                        </a:spcAft>
                      </a:pPr>
                      <a:r>
                        <a:rPr lang="en-US" sz="1800" dirty="0">
                          <a:effectLst/>
                        </a:rPr>
                        <a:t>RYZ= 1/2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ar-IQ" altLang="ar-IQ" sz="18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نعمل الجدول التالي لحساب معامل التربية الداخلية للمثال أعلاه:</a:t>
            </a:r>
            <a:endParaRPr kumimoji="0" lang="en-US" altLang="ar-IQ"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IQ"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10894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ctr" rtl="0">
              <a:buNone/>
            </a:pPr>
            <a:endParaRPr lang="en-US" b="1" dirty="0" smtClean="0"/>
          </a:p>
          <a:p>
            <a:pPr marL="0" indent="0" algn="ctr" rtl="0">
              <a:buNone/>
            </a:pPr>
            <a:endParaRPr lang="en-US" b="1" dirty="0"/>
          </a:p>
          <a:p>
            <a:pPr marL="0" indent="0" algn="ctr" rtl="0">
              <a:buNone/>
            </a:pPr>
            <a:r>
              <a:rPr lang="en-US" b="1" dirty="0" smtClean="0"/>
              <a:t>FX </a:t>
            </a:r>
            <a:r>
              <a:rPr lang="en-US" b="1" dirty="0"/>
              <a:t>= </a:t>
            </a:r>
            <a:r>
              <a:rPr lang="en-US" b="1" dirty="0">
                <a:solidFill>
                  <a:srgbClr val="FF0000"/>
                </a:solidFill>
              </a:rPr>
              <a:t>1/2  RYZ </a:t>
            </a:r>
          </a:p>
          <a:p>
            <a:pPr marL="0" indent="0" algn="ctr" rtl="0">
              <a:buNone/>
            </a:pPr>
            <a:r>
              <a:rPr lang="en-US" b="1" dirty="0"/>
              <a:t>      =1/2 ˣ 1/2</a:t>
            </a:r>
          </a:p>
          <a:p>
            <a:pPr marL="0" indent="0" algn="ctr" rtl="0">
              <a:buNone/>
            </a:pPr>
            <a:r>
              <a:rPr lang="en-US" b="1" dirty="0"/>
              <a:t>       =1/4</a:t>
            </a:r>
          </a:p>
          <a:p>
            <a:pPr marL="0" indent="0" algn="ctr" rtl="0">
              <a:buNone/>
            </a:pPr>
            <a:r>
              <a:rPr lang="en-US" b="1" dirty="0"/>
              <a:t>        =0.25</a:t>
            </a:r>
          </a:p>
          <a:p>
            <a:endParaRPr lang="ar-IQ" dirty="0"/>
          </a:p>
        </p:txBody>
      </p:sp>
    </p:spTree>
    <p:extLst>
      <p:ext uri="{BB962C8B-B14F-4D97-AF65-F5344CB8AC3E}">
        <p14:creationId xmlns:p14="http://schemas.microsoft.com/office/powerpoint/2010/main" val="38262923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b="1" dirty="0"/>
              <a:t>الرقم </a:t>
            </a:r>
            <a:r>
              <a:rPr lang="en-US" b="1" dirty="0"/>
              <a:t>0.25</a:t>
            </a:r>
            <a:r>
              <a:rPr lang="ar-IQ" b="1" dirty="0"/>
              <a:t> يعني أنه نتيجة للتربية الداخلية فأن حوالي </a:t>
            </a:r>
            <a:r>
              <a:rPr lang="en-US" b="1" dirty="0"/>
              <a:t>0.25</a:t>
            </a:r>
            <a:r>
              <a:rPr lang="ar-IQ" b="1" dirty="0"/>
              <a:t> من مجموع التراكيب الوراثية الخليطة أصبح بحالة نقية في الفرد المربى داخليا و هو </a:t>
            </a:r>
            <a:r>
              <a:rPr lang="en-US" b="1" dirty="0"/>
              <a:t>X</a:t>
            </a:r>
            <a:r>
              <a:rPr lang="ar-IQ" b="1" dirty="0"/>
              <a:t> و مناصفة بين الحالة النقية السائدة و النقية المتنحية و بنسبة </a:t>
            </a:r>
            <a:r>
              <a:rPr lang="en-US" b="1" dirty="0"/>
              <a:t>12.5%</a:t>
            </a:r>
            <a:r>
              <a:rPr lang="ar-IQ" b="1" dirty="0"/>
              <a:t> .</a:t>
            </a:r>
            <a:endParaRPr lang="en-US" b="1" dirty="0"/>
          </a:p>
          <a:p>
            <a:pPr marL="0" indent="0">
              <a:buNone/>
            </a:pPr>
            <a:endParaRPr lang="en-US" b="1" dirty="0"/>
          </a:p>
          <a:p>
            <a:r>
              <a:rPr lang="ar-IQ" b="1" dirty="0"/>
              <a:t>أما عند انحدار الفرد المربى تربية داخلية من آباء كانت تربيتهم تربية داخلية فيجب تصحيح معامل القرابة تبعا لذلك و باستخدام القانون التالي و بافتراض العلاقة بين الفردين </a:t>
            </a:r>
            <a:r>
              <a:rPr lang="en-US" b="1" dirty="0"/>
              <a:t>X</a:t>
            </a:r>
            <a:r>
              <a:rPr lang="ar-IQ" b="1" dirty="0"/>
              <a:t> و </a:t>
            </a:r>
            <a:r>
              <a:rPr lang="en-US" b="1" dirty="0"/>
              <a:t>Y</a:t>
            </a:r>
            <a:r>
              <a:rPr lang="ar-IQ" b="1" dirty="0"/>
              <a:t> :</a:t>
            </a:r>
            <a:endParaRPr lang="en-US" b="1" dirty="0"/>
          </a:p>
          <a:p>
            <a:endParaRPr lang="ar-IQ" b="1" dirty="0"/>
          </a:p>
        </p:txBody>
      </p:sp>
    </p:spTree>
    <p:extLst>
      <p:ext uri="{BB962C8B-B14F-4D97-AF65-F5344CB8AC3E}">
        <p14:creationId xmlns:p14="http://schemas.microsoft.com/office/powerpoint/2010/main" val="34262508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smtClean="0"/>
          </a:p>
          <a:p>
            <a:r>
              <a:rPr lang="ar-IQ" dirty="0"/>
              <a:t> </a:t>
            </a:r>
            <a:r>
              <a:rPr lang="ar-IQ" dirty="0" smtClean="0"/>
              <a:t>                                             </a:t>
            </a:r>
            <a:r>
              <a:rPr lang="en-US" dirty="0"/>
              <a:t>∑   (1/2)</a:t>
            </a:r>
            <a:r>
              <a:rPr lang="en-US" baseline="30000" dirty="0"/>
              <a:t>2</a:t>
            </a:r>
            <a:r>
              <a:rPr lang="en-US" dirty="0"/>
              <a:t>  ( 1+FCP )</a:t>
            </a:r>
            <a:r>
              <a:rPr lang="ar-IQ" dirty="0" smtClean="0"/>
              <a:t> </a:t>
            </a:r>
          </a:p>
          <a:p>
            <a:r>
              <a:rPr lang="ar-IQ" dirty="0"/>
              <a:t> </a:t>
            </a:r>
            <a:r>
              <a:rPr lang="ar-IQ" dirty="0" smtClean="0"/>
              <a:t>                                                                            </a:t>
            </a:r>
            <a:r>
              <a:rPr lang="en-US" dirty="0" smtClean="0"/>
              <a:t>RXY=</a:t>
            </a:r>
            <a:r>
              <a:rPr lang="ar-IQ" dirty="0" smtClean="0"/>
              <a:t> </a:t>
            </a:r>
          </a:p>
          <a:p>
            <a:r>
              <a:rPr lang="ar-IQ" dirty="0"/>
              <a:t> </a:t>
            </a:r>
            <a:r>
              <a:rPr lang="ar-IQ" dirty="0" smtClean="0"/>
              <a:t>                                                </a:t>
            </a:r>
            <a:r>
              <a:rPr lang="en-US" dirty="0"/>
              <a:t>1+FX             </a:t>
            </a:r>
            <a:r>
              <a:rPr lang="en-US" dirty="0" smtClean="0"/>
              <a:t>1+FY</a:t>
            </a:r>
            <a:r>
              <a:rPr lang="ar-IQ" dirty="0" smtClean="0"/>
              <a:t> </a:t>
            </a:r>
            <a:endParaRPr lang="en-US" dirty="0"/>
          </a:p>
          <a:p>
            <a:r>
              <a:rPr lang="ar-IQ" dirty="0" smtClean="0"/>
              <a:t>        </a:t>
            </a:r>
            <a:endParaRPr lang="ar-IQ" dirty="0"/>
          </a:p>
        </p:txBody>
      </p:sp>
      <p:sp>
        <p:nvSpPr>
          <p:cNvPr id="4" name="علامة الطرح 3"/>
          <p:cNvSpPr/>
          <p:nvPr/>
        </p:nvSpPr>
        <p:spPr>
          <a:xfrm>
            <a:off x="3212123" y="2896773"/>
            <a:ext cx="3587262"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3570365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ctr">
              <a:buNone/>
            </a:pPr>
            <a:r>
              <a:rPr lang="ar-IQ" dirty="0"/>
              <a:t>حيث أن:</a:t>
            </a:r>
            <a:endParaRPr lang="en-US" dirty="0"/>
          </a:p>
          <a:p>
            <a:pPr algn="ctr"/>
            <a:r>
              <a:rPr lang="en-US" b="1" dirty="0" smtClean="0"/>
              <a:t>FCP</a:t>
            </a:r>
            <a:r>
              <a:rPr lang="ar-IQ" b="1" dirty="0" smtClean="0"/>
              <a:t> </a:t>
            </a:r>
            <a:r>
              <a:rPr lang="ar-IQ" b="1" dirty="0"/>
              <a:t>: معامل التربية الداخلية للآباء المشتركة</a:t>
            </a:r>
            <a:endParaRPr lang="en-US" b="1" dirty="0"/>
          </a:p>
          <a:p>
            <a:pPr algn="ctr"/>
            <a:r>
              <a:rPr lang="en-US" b="1" dirty="0"/>
              <a:t>FX</a:t>
            </a:r>
            <a:r>
              <a:rPr lang="ar-IQ" b="1" dirty="0"/>
              <a:t> : معامل التربية الداخلية للفرد </a:t>
            </a:r>
            <a:r>
              <a:rPr lang="en-US" b="1" dirty="0"/>
              <a:t>X</a:t>
            </a:r>
          </a:p>
          <a:p>
            <a:pPr algn="ctr"/>
            <a:r>
              <a:rPr lang="en-US" b="1" dirty="0"/>
              <a:t>FY</a:t>
            </a:r>
            <a:r>
              <a:rPr lang="ar-IQ" b="1" dirty="0"/>
              <a:t> : معامل التربية الداخلية للفرد </a:t>
            </a:r>
            <a:r>
              <a:rPr lang="en-US" b="1" dirty="0"/>
              <a:t>Y</a:t>
            </a:r>
            <a:endParaRPr lang="ar-IQ" b="1" dirty="0"/>
          </a:p>
        </p:txBody>
      </p:sp>
    </p:spTree>
    <p:extLst>
      <p:ext uri="{BB962C8B-B14F-4D97-AF65-F5344CB8AC3E}">
        <p14:creationId xmlns:p14="http://schemas.microsoft.com/office/powerpoint/2010/main" val="8107970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b="1" dirty="0" smtClean="0"/>
          </a:p>
          <a:p>
            <a:endParaRPr lang="ar-IQ" b="1" dirty="0"/>
          </a:p>
          <a:p>
            <a:r>
              <a:rPr lang="ar-IQ" b="1" dirty="0" smtClean="0"/>
              <a:t>أن </a:t>
            </a:r>
            <a:r>
              <a:rPr lang="ar-IQ" b="1" dirty="0"/>
              <a:t>معامل التربية الداخلية لأي فرد منحدر من آباء كانت تربيتهم داخلية يساوي نصف التغاير بين الأبوين و هذا يقدر بنصف بسط معامل القرابة بين أبويه. </a:t>
            </a:r>
            <a:endParaRPr lang="en-US" b="1" dirty="0"/>
          </a:p>
          <a:p>
            <a:r>
              <a:rPr lang="ar-IQ" b="1" dirty="0"/>
              <a:t>أي أن</a:t>
            </a:r>
            <a:r>
              <a:rPr lang="ar-IQ" b="1" dirty="0" smtClean="0"/>
              <a:t>:</a:t>
            </a:r>
          </a:p>
          <a:p>
            <a:pPr marL="0" indent="0">
              <a:buNone/>
            </a:pPr>
            <a:r>
              <a:rPr lang="ar-IQ" b="1" dirty="0" smtClean="0"/>
              <a:t>                             </a:t>
            </a:r>
          </a:p>
          <a:p>
            <a:r>
              <a:rPr lang="en-US" b="1" dirty="0">
                <a:solidFill>
                  <a:srgbClr val="FF0000"/>
                </a:solidFill>
              </a:rPr>
              <a:t>1/2 ∑(1/2)</a:t>
            </a:r>
            <a:r>
              <a:rPr lang="en-US" b="1" baseline="30000" dirty="0">
                <a:solidFill>
                  <a:srgbClr val="FF0000"/>
                </a:solidFill>
              </a:rPr>
              <a:t>n</a:t>
            </a:r>
            <a:r>
              <a:rPr lang="en-US" b="1" dirty="0">
                <a:solidFill>
                  <a:srgbClr val="FF0000"/>
                </a:solidFill>
              </a:rPr>
              <a:t> (1+FCP</a:t>
            </a:r>
            <a:r>
              <a:rPr lang="en-US" b="1" dirty="0" smtClean="0">
                <a:solidFill>
                  <a:srgbClr val="FF0000"/>
                </a:solidFill>
              </a:rPr>
              <a:t>)                                   </a:t>
            </a:r>
            <a:endParaRPr lang="en-US" b="1" dirty="0">
              <a:solidFill>
                <a:srgbClr val="FF0000"/>
              </a:solidFill>
            </a:endParaRPr>
          </a:p>
          <a:p>
            <a:endParaRPr lang="ar-IQ" dirty="0"/>
          </a:p>
        </p:txBody>
      </p:sp>
    </p:spTree>
    <p:extLst>
      <p:ext uri="{BB962C8B-B14F-4D97-AF65-F5344CB8AC3E}">
        <p14:creationId xmlns:p14="http://schemas.microsoft.com/office/powerpoint/2010/main" val="1497521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838200" y="1849689"/>
            <a:ext cx="10515600" cy="4351338"/>
          </a:xfrm>
        </p:spPr>
        <p:txBody>
          <a:bodyPr/>
          <a:lstStyle/>
          <a:p>
            <a:r>
              <a:rPr lang="ar-IQ" dirty="0">
                <a:solidFill>
                  <a:srgbClr val="FF0000"/>
                </a:solidFill>
              </a:rPr>
              <a:t>مثال</a:t>
            </a:r>
            <a:r>
              <a:rPr lang="ar-IQ" dirty="0"/>
              <a:t>: </a:t>
            </a:r>
            <a:r>
              <a:rPr lang="ar-IQ" b="1" dirty="0">
                <a:solidFill>
                  <a:srgbClr val="FF0000"/>
                </a:solidFill>
              </a:rPr>
              <a:t>احسب معامل التربية الداخلية للفرد </a:t>
            </a:r>
            <a:r>
              <a:rPr lang="en-US" b="1" dirty="0">
                <a:solidFill>
                  <a:srgbClr val="FF0000"/>
                </a:solidFill>
              </a:rPr>
              <a:t>X</a:t>
            </a:r>
            <a:r>
              <a:rPr lang="ar-IQ" b="1" dirty="0">
                <a:solidFill>
                  <a:srgbClr val="FF0000"/>
                </a:solidFill>
              </a:rPr>
              <a:t> من السجل التالي</a:t>
            </a:r>
            <a:r>
              <a:rPr lang="ar-IQ" dirty="0" smtClean="0"/>
              <a:t>:</a:t>
            </a:r>
            <a:endParaRPr lang="en-US" dirty="0" smtClean="0"/>
          </a:p>
          <a:p>
            <a:endParaRPr lang="en-US" dirty="0"/>
          </a:p>
          <a:p>
            <a:r>
              <a:rPr lang="en-US" dirty="0" smtClean="0"/>
              <a:t> </a:t>
            </a:r>
            <a:r>
              <a:rPr lang="ar-IQ" dirty="0" smtClean="0"/>
              <a:t>                          </a:t>
            </a:r>
            <a:r>
              <a:rPr lang="en-US" b="1" dirty="0" smtClean="0"/>
              <a:t>C</a:t>
            </a:r>
            <a:r>
              <a:rPr lang="ar-IQ" b="1" dirty="0" smtClean="0"/>
              <a:t>                   </a:t>
            </a:r>
            <a:r>
              <a:rPr lang="en-US" b="1" dirty="0" smtClean="0"/>
              <a:t>A</a:t>
            </a:r>
            <a:r>
              <a:rPr lang="ar-IQ" b="1" dirty="0" smtClean="0"/>
              <a:t>             </a:t>
            </a:r>
            <a:r>
              <a:rPr lang="en-US" b="1" dirty="0" smtClean="0"/>
              <a:t>Y</a:t>
            </a:r>
            <a:r>
              <a:rPr lang="ar-IQ" b="1" dirty="0" smtClean="0"/>
              <a:t>                                                               </a:t>
            </a:r>
          </a:p>
          <a:p>
            <a:r>
              <a:rPr lang="ar-IQ" b="1" dirty="0"/>
              <a:t> </a:t>
            </a:r>
            <a:r>
              <a:rPr lang="ar-IQ" b="1" dirty="0" smtClean="0"/>
              <a:t>                                             </a:t>
            </a:r>
            <a:r>
              <a:rPr lang="en-US" b="1" dirty="0" smtClean="0"/>
              <a:t>B</a:t>
            </a:r>
            <a:r>
              <a:rPr lang="ar-IQ" b="1" dirty="0" smtClean="0"/>
              <a:t>            </a:t>
            </a:r>
            <a:r>
              <a:rPr lang="en-US" b="1" dirty="0" smtClean="0"/>
              <a:t>Z</a:t>
            </a:r>
            <a:r>
              <a:rPr lang="ar-IQ" b="1" dirty="0" smtClean="0"/>
              <a:t>             </a:t>
            </a:r>
            <a:r>
              <a:rPr lang="en-US" b="1" dirty="0" smtClean="0"/>
              <a:t>X  </a:t>
            </a:r>
            <a:endParaRPr lang="ar-IQ" b="1" dirty="0"/>
          </a:p>
        </p:txBody>
      </p:sp>
      <p:cxnSp>
        <p:nvCxnSpPr>
          <p:cNvPr id="5" name="رابط كسهم مستقيم 4"/>
          <p:cNvCxnSpPr/>
          <p:nvPr/>
        </p:nvCxnSpPr>
        <p:spPr>
          <a:xfrm flipH="1" flipV="1">
            <a:off x="6388768" y="3019926"/>
            <a:ext cx="1660358" cy="240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رابط كسهم مستقيم 6"/>
          <p:cNvCxnSpPr/>
          <p:nvPr/>
        </p:nvCxnSpPr>
        <p:spPr>
          <a:xfrm flipH="1">
            <a:off x="6689558" y="3248526"/>
            <a:ext cx="1143000" cy="2406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flipH="1">
            <a:off x="4908884" y="3043989"/>
            <a:ext cx="11309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flipH="1">
            <a:off x="5245768" y="3621505"/>
            <a:ext cx="7940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رابط كسهم مستقيم 12"/>
          <p:cNvCxnSpPr/>
          <p:nvPr/>
        </p:nvCxnSpPr>
        <p:spPr>
          <a:xfrm flipH="1">
            <a:off x="5269832" y="3164305"/>
            <a:ext cx="770021" cy="3248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رابط كسهم مستقيم 14"/>
          <p:cNvCxnSpPr/>
          <p:nvPr/>
        </p:nvCxnSpPr>
        <p:spPr>
          <a:xfrm flipH="1" flipV="1">
            <a:off x="5029200" y="3164305"/>
            <a:ext cx="1118937"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رابط كسهم مستقيم 16"/>
          <p:cNvCxnSpPr/>
          <p:nvPr/>
        </p:nvCxnSpPr>
        <p:spPr>
          <a:xfrm flipH="1">
            <a:off x="3561347" y="3164305"/>
            <a:ext cx="1022685" cy="3248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رابط كسهم مستقيم 18"/>
          <p:cNvCxnSpPr/>
          <p:nvPr/>
        </p:nvCxnSpPr>
        <p:spPr>
          <a:xfrm flipH="1">
            <a:off x="3561347" y="3621505"/>
            <a:ext cx="134753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7889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ctr"/>
            <a:endParaRPr lang="ar-IQ" dirty="0" smtClean="0"/>
          </a:p>
          <a:p>
            <a:pPr algn="ctr"/>
            <a:r>
              <a:rPr lang="ar-IQ" b="1" dirty="0" smtClean="0"/>
              <a:t>نعمل </a:t>
            </a:r>
            <a:r>
              <a:rPr lang="ar-IQ" b="1" dirty="0"/>
              <a:t>جدول المساهمة و نحسب </a:t>
            </a:r>
            <a:r>
              <a:rPr lang="en-US" b="1" dirty="0"/>
              <a:t>FX </a:t>
            </a:r>
          </a:p>
          <a:p>
            <a:pPr marL="0" indent="0" algn="ctr" rtl="0">
              <a:buNone/>
            </a:pPr>
            <a:r>
              <a:rPr lang="en-US" b="1" dirty="0"/>
              <a:t>FX = 1/2 </a:t>
            </a:r>
            <a:r>
              <a:rPr lang="en-US" b="1" dirty="0" err="1"/>
              <a:t>covYZ</a:t>
            </a:r>
            <a:r>
              <a:rPr lang="en-US" b="1" dirty="0"/>
              <a:t> </a:t>
            </a:r>
          </a:p>
          <a:p>
            <a:pPr marL="0" indent="0" algn="ctr" rtl="0">
              <a:buNone/>
            </a:pPr>
            <a:r>
              <a:rPr lang="en-US" b="1" dirty="0" smtClean="0"/>
              <a:t>  </a:t>
            </a:r>
            <a:r>
              <a:rPr lang="en-US" b="1" dirty="0"/>
              <a:t>=1/2 ∑(1/2)</a:t>
            </a:r>
            <a:r>
              <a:rPr lang="en-US" b="1" baseline="30000" dirty="0"/>
              <a:t>n</a:t>
            </a:r>
            <a:r>
              <a:rPr lang="en-US" b="1" dirty="0"/>
              <a:t> (1+FCP)</a:t>
            </a:r>
          </a:p>
          <a:p>
            <a:endParaRPr lang="ar-IQ" b="1" dirty="0"/>
          </a:p>
        </p:txBody>
      </p:sp>
    </p:spTree>
    <p:extLst>
      <p:ext uri="{BB962C8B-B14F-4D97-AF65-F5344CB8AC3E}">
        <p14:creationId xmlns:p14="http://schemas.microsoft.com/office/powerpoint/2010/main" val="3199721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475653221"/>
              </p:ext>
            </p:extLst>
          </p:nvPr>
        </p:nvGraphicFramePr>
        <p:xfrm>
          <a:off x="2989384" y="1600994"/>
          <a:ext cx="5849816" cy="4369800"/>
        </p:xfrm>
        <a:graphic>
          <a:graphicData uri="http://schemas.openxmlformats.org/drawingml/2006/table">
            <a:tbl>
              <a:tblPr rtl="1" firstRow="1" firstCol="1" bandRow="1">
                <a:tableStyleId>{5C22544A-7EE6-4342-B048-85BDC9FD1C3A}</a:tableStyleId>
              </a:tblPr>
              <a:tblGrid>
                <a:gridCol w="1462454"/>
                <a:gridCol w="1462454"/>
                <a:gridCol w="1462454"/>
                <a:gridCol w="1462454"/>
              </a:tblGrid>
              <a:tr h="621620">
                <a:tc>
                  <a:txBody>
                    <a:bodyPr/>
                    <a:lstStyle/>
                    <a:p>
                      <a:pPr algn="just" rtl="1">
                        <a:lnSpc>
                          <a:spcPct val="150000"/>
                        </a:lnSpc>
                        <a:spcAft>
                          <a:spcPts val="0"/>
                        </a:spcAft>
                        <a:tabLst>
                          <a:tab pos="2637155" algn="ctr"/>
                        </a:tabLst>
                      </a:pPr>
                      <a:r>
                        <a:rPr lang="ar-IQ" sz="1400" dirty="0">
                          <a:effectLst/>
                        </a:rPr>
                        <a:t>الآباء المشتركة</a:t>
                      </a:r>
                      <a:endParaRPr lang="en-US" sz="800"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1">
                        <a:lnSpc>
                          <a:spcPct val="150000"/>
                        </a:lnSpc>
                        <a:spcAft>
                          <a:spcPts val="0"/>
                        </a:spcAft>
                        <a:tabLst>
                          <a:tab pos="2637155" algn="ctr"/>
                        </a:tabLst>
                      </a:pPr>
                      <a:r>
                        <a:rPr lang="ar-IQ" sz="1400">
                          <a:effectLst/>
                        </a:rPr>
                        <a:t>       </a:t>
                      </a:r>
                      <a:r>
                        <a:rPr lang="en-US" sz="1400">
                          <a:effectLst/>
                        </a:rPr>
                        <a:t>N</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1">
                        <a:lnSpc>
                          <a:spcPct val="150000"/>
                        </a:lnSpc>
                        <a:spcAft>
                          <a:spcPts val="0"/>
                        </a:spcAft>
                        <a:tabLst>
                          <a:tab pos="2637155" algn="ctr"/>
                        </a:tabLst>
                      </a:pPr>
                      <a:r>
                        <a:rPr lang="ar-IQ" sz="1400">
                          <a:effectLst/>
                        </a:rPr>
                        <a:t> الممرات</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1">
                        <a:lnSpc>
                          <a:spcPct val="150000"/>
                        </a:lnSpc>
                        <a:spcAft>
                          <a:spcPts val="0"/>
                        </a:spcAft>
                        <a:tabLst>
                          <a:tab pos="2637155" algn="ctr"/>
                        </a:tabLst>
                      </a:pPr>
                      <a:r>
                        <a:rPr lang="ar-IQ" sz="1400">
                          <a:effectLst/>
                        </a:rPr>
                        <a:t> مقدار المساهمة بالجينات</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r>
              <a:tr h="932430">
                <a:tc>
                  <a:txBody>
                    <a:bodyPr/>
                    <a:lstStyle/>
                    <a:p>
                      <a:pPr algn="just" rtl="1">
                        <a:lnSpc>
                          <a:spcPct val="150000"/>
                        </a:lnSpc>
                        <a:spcAft>
                          <a:spcPts val="0"/>
                        </a:spcAft>
                        <a:tabLst>
                          <a:tab pos="2637155" algn="ctr"/>
                        </a:tabLst>
                      </a:pPr>
                      <a:r>
                        <a:rPr lang="ar-IQ" sz="1400">
                          <a:effectLst/>
                        </a:rPr>
                        <a:t>     </a:t>
                      </a:r>
                      <a:r>
                        <a:rPr lang="en-US" sz="1400">
                          <a:effectLst/>
                        </a:rPr>
                        <a:t>C</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1">
                        <a:lnSpc>
                          <a:spcPct val="150000"/>
                        </a:lnSpc>
                        <a:spcAft>
                          <a:spcPts val="0"/>
                        </a:spcAft>
                        <a:tabLst>
                          <a:tab pos="2637155" algn="ctr"/>
                        </a:tabLst>
                      </a:pPr>
                      <a:r>
                        <a:rPr lang="ar-IQ" sz="1400">
                          <a:effectLst/>
                        </a:rPr>
                        <a:t>        </a:t>
                      </a:r>
                      <a:r>
                        <a:rPr lang="en-US" sz="1400">
                          <a:effectLst/>
                        </a:rPr>
                        <a:t>4</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1">
                        <a:lnSpc>
                          <a:spcPct val="150000"/>
                        </a:lnSpc>
                        <a:spcAft>
                          <a:spcPts val="0"/>
                        </a:spcAft>
                        <a:tabLst>
                          <a:tab pos="2637155" algn="ctr"/>
                        </a:tabLst>
                      </a:pPr>
                      <a:r>
                        <a:rPr lang="ar-IQ" sz="1400">
                          <a:effectLst/>
                        </a:rPr>
                        <a:t> </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0">
                        <a:lnSpc>
                          <a:spcPct val="150000"/>
                        </a:lnSpc>
                        <a:spcAft>
                          <a:spcPts val="0"/>
                        </a:spcAft>
                        <a:tabLst>
                          <a:tab pos="2637155" algn="ctr"/>
                        </a:tabLst>
                      </a:pPr>
                      <a:r>
                        <a:rPr lang="en-US" sz="1400">
                          <a:effectLst/>
                        </a:rPr>
                        <a:t>(1/2)</a:t>
                      </a:r>
                      <a:r>
                        <a:rPr lang="en-US" sz="1400" baseline="30000">
                          <a:effectLst/>
                        </a:rPr>
                        <a:t>4</a:t>
                      </a:r>
                      <a:r>
                        <a:rPr lang="en-US" sz="1400">
                          <a:effectLst/>
                        </a:rPr>
                        <a:t>(1+0.0)</a:t>
                      </a:r>
                      <a:endParaRPr lang="en-US" sz="800">
                        <a:effectLst/>
                      </a:endParaRPr>
                    </a:p>
                    <a:p>
                      <a:pPr algn="just" rtl="0">
                        <a:lnSpc>
                          <a:spcPct val="150000"/>
                        </a:lnSpc>
                        <a:spcAft>
                          <a:spcPts val="0"/>
                        </a:spcAft>
                        <a:tabLst>
                          <a:tab pos="2637155" algn="ctr"/>
                        </a:tabLst>
                      </a:pPr>
                      <a:r>
                        <a:rPr lang="en-US" sz="1400">
                          <a:effectLst/>
                        </a:rPr>
                        <a:t>=1/16</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r>
              <a:tr h="932430">
                <a:tc>
                  <a:txBody>
                    <a:bodyPr/>
                    <a:lstStyle/>
                    <a:p>
                      <a:pPr algn="just" rtl="1">
                        <a:lnSpc>
                          <a:spcPct val="150000"/>
                        </a:lnSpc>
                        <a:spcAft>
                          <a:spcPts val="0"/>
                        </a:spcAft>
                        <a:tabLst>
                          <a:tab pos="2637155" algn="ctr"/>
                        </a:tabLst>
                      </a:pPr>
                      <a:r>
                        <a:rPr lang="ar-IQ" sz="1400">
                          <a:effectLst/>
                        </a:rPr>
                        <a:t>     </a:t>
                      </a:r>
                      <a:r>
                        <a:rPr lang="en-US" sz="1400">
                          <a:effectLst/>
                        </a:rPr>
                        <a:t>C</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indent="457200" algn="just" rtl="1">
                        <a:lnSpc>
                          <a:spcPct val="150000"/>
                        </a:lnSpc>
                        <a:spcAft>
                          <a:spcPts val="0"/>
                        </a:spcAft>
                        <a:tabLst>
                          <a:tab pos="2637155" algn="ctr"/>
                        </a:tabLst>
                      </a:pPr>
                      <a:r>
                        <a:rPr lang="en-US" sz="1400">
                          <a:effectLst/>
                        </a:rPr>
                        <a:t>4</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1">
                        <a:lnSpc>
                          <a:spcPct val="150000"/>
                        </a:lnSpc>
                        <a:spcAft>
                          <a:spcPts val="0"/>
                        </a:spcAft>
                        <a:tabLst>
                          <a:tab pos="2637155" algn="ctr"/>
                        </a:tabLst>
                      </a:pPr>
                      <a:r>
                        <a:rPr lang="ar-IQ" sz="1400" dirty="0">
                          <a:effectLst/>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0">
                        <a:lnSpc>
                          <a:spcPct val="150000"/>
                        </a:lnSpc>
                        <a:spcAft>
                          <a:spcPts val="0"/>
                        </a:spcAft>
                        <a:tabLst>
                          <a:tab pos="2637155" algn="ctr"/>
                        </a:tabLst>
                      </a:pPr>
                      <a:r>
                        <a:rPr lang="en-US" sz="1400">
                          <a:effectLst/>
                        </a:rPr>
                        <a:t>(1/2)</a:t>
                      </a:r>
                      <a:r>
                        <a:rPr lang="en-US" sz="1400" baseline="30000">
                          <a:effectLst/>
                        </a:rPr>
                        <a:t>4</a:t>
                      </a:r>
                      <a:r>
                        <a:rPr lang="en-US" sz="1400">
                          <a:effectLst/>
                        </a:rPr>
                        <a:t>(1+0.0)</a:t>
                      </a:r>
                      <a:endParaRPr lang="en-US" sz="800">
                        <a:effectLst/>
                      </a:endParaRPr>
                    </a:p>
                    <a:p>
                      <a:pPr algn="just" rtl="0">
                        <a:lnSpc>
                          <a:spcPct val="150000"/>
                        </a:lnSpc>
                        <a:spcAft>
                          <a:spcPts val="0"/>
                        </a:spcAft>
                        <a:tabLst>
                          <a:tab pos="2637155" algn="ctr"/>
                        </a:tabLst>
                      </a:pPr>
                      <a:r>
                        <a:rPr lang="en-US" sz="1400">
                          <a:effectLst/>
                        </a:rPr>
                        <a:t>=1/16</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r>
              <a:tr h="932430">
                <a:tc>
                  <a:txBody>
                    <a:bodyPr/>
                    <a:lstStyle/>
                    <a:p>
                      <a:pPr algn="just" rtl="1">
                        <a:lnSpc>
                          <a:spcPct val="150000"/>
                        </a:lnSpc>
                        <a:spcAft>
                          <a:spcPts val="0"/>
                        </a:spcAft>
                        <a:tabLst>
                          <a:tab pos="2637155" algn="ctr"/>
                        </a:tabLst>
                      </a:pPr>
                      <a:r>
                        <a:rPr lang="ar-IQ" sz="1400">
                          <a:effectLst/>
                        </a:rPr>
                        <a:t>    </a:t>
                      </a:r>
                      <a:r>
                        <a:rPr lang="en-US" sz="1400">
                          <a:effectLst/>
                        </a:rPr>
                        <a:t>A</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1">
                        <a:lnSpc>
                          <a:spcPct val="150000"/>
                        </a:lnSpc>
                        <a:spcAft>
                          <a:spcPts val="0"/>
                        </a:spcAft>
                        <a:tabLst>
                          <a:tab pos="2637155" algn="ctr"/>
                        </a:tabLst>
                      </a:pPr>
                      <a:r>
                        <a:rPr lang="ar-IQ" sz="1400">
                          <a:effectLst/>
                        </a:rPr>
                        <a:t>          </a:t>
                      </a:r>
                      <a:r>
                        <a:rPr lang="en-US" sz="1400">
                          <a:effectLst/>
                        </a:rPr>
                        <a:t>2</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1">
                        <a:lnSpc>
                          <a:spcPct val="150000"/>
                        </a:lnSpc>
                        <a:spcAft>
                          <a:spcPts val="0"/>
                        </a:spcAft>
                        <a:tabLst>
                          <a:tab pos="2637155" algn="ctr"/>
                        </a:tabLst>
                      </a:pPr>
                      <a:r>
                        <a:rPr lang="ar-IQ" sz="1400">
                          <a:effectLst/>
                        </a:rPr>
                        <a:t> </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0">
                        <a:lnSpc>
                          <a:spcPct val="150000"/>
                        </a:lnSpc>
                        <a:spcAft>
                          <a:spcPts val="0"/>
                        </a:spcAft>
                        <a:tabLst>
                          <a:tab pos="2637155" algn="ctr"/>
                        </a:tabLst>
                      </a:pPr>
                      <a:r>
                        <a:rPr lang="en-US" sz="1400">
                          <a:effectLst/>
                        </a:rPr>
                        <a:t>(1/2)</a:t>
                      </a:r>
                      <a:r>
                        <a:rPr lang="en-US" sz="1400" baseline="30000">
                          <a:effectLst/>
                        </a:rPr>
                        <a:t>2</a:t>
                      </a:r>
                      <a:r>
                        <a:rPr lang="en-US" sz="1400">
                          <a:effectLst/>
                        </a:rPr>
                        <a:t>(1+0.0)</a:t>
                      </a:r>
                      <a:endParaRPr lang="en-US" sz="800">
                        <a:effectLst/>
                      </a:endParaRPr>
                    </a:p>
                    <a:p>
                      <a:pPr algn="just" rtl="0">
                        <a:lnSpc>
                          <a:spcPct val="150000"/>
                        </a:lnSpc>
                        <a:spcAft>
                          <a:spcPts val="0"/>
                        </a:spcAft>
                        <a:tabLst>
                          <a:tab pos="2637155" algn="ctr"/>
                        </a:tabLst>
                      </a:pPr>
                      <a:r>
                        <a:rPr lang="en-US" sz="1400">
                          <a:effectLst/>
                        </a:rPr>
                        <a:t>=1/4</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r>
              <a:tr h="932430">
                <a:tc>
                  <a:txBody>
                    <a:bodyPr/>
                    <a:lstStyle/>
                    <a:p>
                      <a:pPr algn="just" rtl="1">
                        <a:lnSpc>
                          <a:spcPct val="150000"/>
                        </a:lnSpc>
                        <a:spcAft>
                          <a:spcPts val="0"/>
                        </a:spcAft>
                        <a:tabLst>
                          <a:tab pos="2637155" algn="ctr"/>
                        </a:tabLst>
                      </a:pPr>
                      <a:r>
                        <a:rPr lang="ar-IQ" sz="1400">
                          <a:effectLst/>
                        </a:rPr>
                        <a:t>     </a:t>
                      </a:r>
                      <a:r>
                        <a:rPr lang="en-US" sz="1400">
                          <a:effectLst/>
                        </a:rPr>
                        <a:t>B</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1">
                        <a:lnSpc>
                          <a:spcPct val="150000"/>
                        </a:lnSpc>
                        <a:spcAft>
                          <a:spcPts val="0"/>
                        </a:spcAft>
                        <a:tabLst>
                          <a:tab pos="2637155" algn="ctr"/>
                        </a:tabLst>
                      </a:pPr>
                      <a:r>
                        <a:rPr lang="ar-IQ" sz="1400">
                          <a:effectLst/>
                        </a:rPr>
                        <a:t>         </a:t>
                      </a:r>
                      <a:r>
                        <a:rPr lang="en-US" sz="1400">
                          <a:effectLst/>
                        </a:rPr>
                        <a:t>2</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1">
                        <a:lnSpc>
                          <a:spcPct val="150000"/>
                        </a:lnSpc>
                        <a:spcAft>
                          <a:spcPts val="0"/>
                        </a:spcAft>
                        <a:tabLst>
                          <a:tab pos="2637155" algn="ctr"/>
                        </a:tabLst>
                      </a:pPr>
                      <a:r>
                        <a:rPr lang="ar-IQ" sz="1400">
                          <a:effectLst/>
                        </a:rPr>
                        <a:t> </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0">
                        <a:lnSpc>
                          <a:spcPct val="150000"/>
                        </a:lnSpc>
                        <a:spcAft>
                          <a:spcPts val="0"/>
                        </a:spcAft>
                        <a:tabLst>
                          <a:tab pos="2637155" algn="ctr"/>
                        </a:tabLst>
                      </a:pPr>
                      <a:r>
                        <a:rPr lang="en-US" sz="1400" dirty="0">
                          <a:effectLst/>
                        </a:rPr>
                        <a:t>(1/2)</a:t>
                      </a:r>
                      <a:r>
                        <a:rPr lang="en-US" sz="1400" baseline="30000" dirty="0">
                          <a:effectLst/>
                        </a:rPr>
                        <a:t>2</a:t>
                      </a:r>
                      <a:r>
                        <a:rPr lang="en-US" sz="1400" dirty="0">
                          <a:effectLst/>
                        </a:rPr>
                        <a:t>(1+0.0)</a:t>
                      </a:r>
                      <a:endParaRPr lang="en-US" sz="800" dirty="0">
                        <a:effectLst/>
                      </a:endParaRPr>
                    </a:p>
                    <a:p>
                      <a:pPr algn="just" rtl="0">
                        <a:lnSpc>
                          <a:spcPct val="150000"/>
                        </a:lnSpc>
                        <a:spcAft>
                          <a:spcPts val="0"/>
                        </a:spcAft>
                        <a:tabLst>
                          <a:tab pos="2637155" algn="ctr"/>
                        </a:tabLst>
                      </a:pPr>
                      <a:r>
                        <a:rPr lang="en-US" sz="1400" dirty="0">
                          <a:effectLst/>
                        </a:rPr>
                        <a:t>=1/4</a:t>
                      </a:r>
                      <a:endParaRPr lang="en-US" sz="800"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r>
            </a:tbl>
          </a:graphicData>
        </a:graphic>
      </p:graphicFrame>
      <p:sp>
        <p:nvSpPr>
          <p:cNvPr id="6"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ar-IQ" sz="18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COV Y</a:t>
            </a:r>
            <a:r>
              <a:rPr kumimoji="0" lang="en-US" altLang="ar-IQ" sz="1100" b="0" i="0" u="none" strike="noStrike" cap="none" normalizeH="0" baseline="0" smtClean="0">
                <a:ln>
                  <a:noFill/>
                </a:ln>
                <a:solidFill>
                  <a:schemeClr val="tx1"/>
                </a:solidFill>
                <a:effectLst/>
                <a:latin typeface="Arial" panose="020B0604020202020204" pitchFamily="34" charset="0"/>
              </a:rPr>
              <a:t> </a:t>
            </a:r>
            <a:endParaRPr kumimoji="0" lang="en-US" altLang="ar-IQ"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446040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ctr" rtl="0">
              <a:buNone/>
            </a:pPr>
            <a:r>
              <a:rPr lang="en-US" dirty="0" smtClean="0"/>
              <a:t>   </a:t>
            </a:r>
            <a:r>
              <a:rPr lang="en-US" b="1" dirty="0"/>
              <a:t>COV YZ = 1/2 ∑(1/2)</a:t>
            </a:r>
            <a:r>
              <a:rPr lang="en-US" b="1" baseline="30000" dirty="0"/>
              <a:t>n</a:t>
            </a:r>
            <a:r>
              <a:rPr lang="en-US" b="1" dirty="0"/>
              <a:t> (1+FCP)</a:t>
            </a:r>
          </a:p>
          <a:p>
            <a:pPr marL="0" indent="0" algn="ctr" rtl="0">
              <a:buNone/>
            </a:pPr>
            <a:r>
              <a:rPr lang="en-US" b="1" dirty="0"/>
              <a:t>                =5/8</a:t>
            </a:r>
          </a:p>
          <a:p>
            <a:pPr marL="0" indent="0" algn="ctr" rtl="0">
              <a:buNone/>
            </a:pPr>
            <a:r>
              <a:rPr lang="en-US" b="1" dirty="0"/>
              <a:t>FX = 1/2 ˣ COV YZ</a:t>
            </a:r>
          </a:p>
          <a:p>
            <a:pPr marL="0" indent="0" algn="ctr" rtl="0">
              <a:buNone/>
            </a:pPr>
            <a:r>
              <a:rPr lang="en-US" b="1" dirty="0"/>
              <a:t>       =1/2 ˣ </a:t>
            </a:r>
            <a:r>
              <a:rPr lang="en-US" b="1" dirty="0" smtClean="0"/>
              <a:t>5/8</a:t>
            </a:r>
          </a:p>
          <a:p>
            <a:pPr marL="0" indent="0" algn="ctr" rtl="0">
              <a:buNone/>
            </a:pPr>
            <a:r>
              <a:rPr lang="en-US" b="1" dirty="0" smtClean="0"/>
              <a:t>       </a:t>
            </a:r>
            <a:r>
              <a:rPr lang="en-US" b="1" dirty="0"/>
              <a:t>= 5/16</a:t>
            </a:r>
          </a:p>
          <a:p>
            <a:endParaRPr lang="ar-IQ" dirty="0"/>
          </a:p>
        </p:txBody>
      </p:sp>
    </p:spTree>
    <p:extLst>
      <p:ext uri="{BB962C8B-B14F-4D97-AF65-F5344CB8AC3E}">
        <p14:creationId xmlns:p14="http://schemas.microsoft.com/office/powerpoint/2010/main" val="877045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buNone/>
            </a:pPr>
            <a:r>
              <a:rPr lang="ar-IQ" dirty="0" smtClean="0"/>
              <a:t>              توجد </a:t>
            </a:r>
            <a:r>
              <a:rPr lang="ar-IQ" dirty="0"/>
              <a:t>طريقتان </a:t>
            </a:r>
            <a:r>
              <a:rPr lang="ar-IQ" dirty="0" smtClean="0"/>
              <a:t>للتربية </a:t>
            </a:r>
            <a:r>
              <a:rPr lang="ar-IQ" dirty="0"/>
              <a:t>و هما:</a:t>
            </a:r>
            <a:endParaRPr lang="en-US" dirty="0"/>
          </a:p>
          <a:p>
            <a:pPr marL="0" lvl="0" indent="0">
              <a:buNone/>
            </a:pPr>
            <a:r>
              <a:rPr lang="ar-IQ" b="1" dirty="0" smtClean="0"/>
              <a:t>         1- نظام </a:t>
            </a:r>
            <a:r>
              <a:rPr lang="ar-IQ" b="1" dirty="0"/>
              <a:t>التربية الداخلية </a:t>
            </a:r>
            <a:r>
              <a:rPr lang="en-US" b="1" dirty="0">
                <a:solidFill>
                  <a:srgbClr val="FF0000"/>
                </a:solidFill>
              </a:rPr>
              <a:t>Inbreeding System </a:t>
            </a:r>
            <a:endParaRPr lang="ar-IQ" b="1" dirty="0" smtClean="0">
              <a:solidFill>
                <a:srgbClr val="FF0000"/>
              </a:solidFill>
            </a:endParaRPr>
          </a:p>
          <a:p>
            <a:pPr lvl="0"/>
            <a:endParaRPr lang="en-US" b="1" dirty="0"/>
          </a:p>
          <a:p>
            <a:pPr marL="0" indent="0">
              <a:buNone/>
            </a:pPr>
            <a:r>
              <a:rPr lang="ar-IQ" b="1" dirty="0"/>
              <a:t> </a:t>
            </a:r>
            <a:r>
              <a:rPr lang="ar-IQ" b="1" dirty="0" smtClean="0"/>
              <a:t>       2-  نظام </a:t>
            </a:r>
            <a:r>
              <a:rPr lang="ar-IQ" b="1" dirty="0"/>
              <a:t>التربية الخارجية( الأباعد ) </a:t>
            </a:r>
            <a:r>
              <a:rPr lang="en-US" b="1" dirty="0">
                <a:solidFill>
                  <a:srgbClr val="FF0000"/>
                </a:solidFill>
              </a:rPr>
              <a:t>Outbreeding System</a:t>
            </a:r>
            <a:endParaRPr lang="ar-IQ" b="1" dirty="0">
              <a:solidFill>
                <a:srgbClr val="FF0000"/>
              </a:solidFill>
            </a:endParaRPr>
          </a:p>
        </p:txBody>
      </p:sp>
    </p:spTree>
    <p:extLst>
      <p:ext uri="{BB962C8B-B14F-4D97-AF65-F5344CB8AC3E}">
        <p14:creationId xmlns:p14="http://schemas.microsoft.com/office/powerpoint/2010/main" val="12959595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solidFill>
                  <a:srgbClr val="FF0000"/>
                </a:solidFill>
              </a:rPr>
              <a:t>                                       أنظمة  </a:t>
            </a:r>
            <a:r>
              <a:rPr lang="ar-IQ" sz="2800" b="1" dirty="0">
                <a:solidFill>
                  <a:srgbClr val="FF0000"/>
                </a:solidFill>
              </a:rPr>
              <a:t>التربية الداخلية:</a:t>
            </a:r>
          </a:p>
        </p:txBody>
      </p:sp>
      <p:sp>
        <p:nvSpPr>
          <p:cNvPr id="3" name="عنصر نائب للمحتوى 2"/>
          <p:cNvSpPr>
            <a:spLocks noGrp="1"/>
          </p:cNvSpPr>
          <p:nvPr>
            <p:ph idx="1"/>
          </p:nvPr>
        </p:nvSpPr>
        <p:spPr/>
        <p:txBody>
          <a:bodyPr/>
          <a:lstStyle/>
          <a:p>
            <a:r>
              <a:rPr lang="ar-IQ" b="1" dirty="0" smtClean="0">
                <a:solidFill>
                  <a:srgbClr val="FF0000"/>
                </a:solidFill>
              </a:rPr>
              <a:t>1-التربية </a:t>
            </a:r>
            <a:r>
              <a:rPr lang="ar-IQ" b="1" dirty="0">
                <a:solidFill>
                  <a:srgbClr val="FF0000"/>
                </a:solidFill>
              </a:rPr>
              <a:t>الداخلية القريبة </a:t>
            </a:r>
            <a:r>
              <a:rPr lang="en-US" b="1" dirty="0">
                <a:solidFill>
                  <a:srgbClr val="FF0000"/>
                </a:solidFill>
              </a:rPr>
              <a:t>Close Breeding</a:t>
            </a:r>
            <a:r>
              <a:rPr lang="en-US" dirty="0"/>
              <a:t>  </a:t>
            </a:r>
            <a:endParaRPr lang="ar-IQ" dirty="0" smtClean="0"/>
          </a:p>
          <a:p>
            <a:r>
              <a:rPr lang="ar-IQ" b="1" dirty="0"/>
              <a:t>من أهم مميزات هذا النظام  في الطيور الداجنة هو التركيز على أعلى ما يمكن من درجة القرابة بين الأفراد المتزاوجة مثل تزاوج الآباء مع الأبناء أو الاخوة و الأخوات </a:t>
            </a:r>
            <a:r>
              <a:rPr lang="ar-IQ" b="1" dirty="0" err="1"/>
              <a:t>الأشقة</a:t>
            </a:r>
            <a:r>
              <a:rPr lang="ar-IQ" b="1" dirty="0" smtClean="0"/>
              <a:t>.</a:t>
            </a:r>
          </a:p>
          <a:p>
            <a:endParaRPr lang="en-US" b="1" dirty="0"/>
          </a:p>
          <a:p>
            <a:pPr lvl="0"/>
            <a:r>
              <a:rPr lang="ar-IQ" b="1" dirty="0" smtClean="0">
                <a:solidFill>
                  <a:srgbClr val="FF0000"/>
                </a:solidFill>
              </a:rPr>
              <a:t>2-التربية </a:t>
            </a:r>
            <a:r>
              <a:rPr lang="ar-IQ" b="1" dirty="0">
                <a:solidFill>
                  <a:srgbClr val="FF0000"/>
                </a:solidFill>
              </a:rPr>
              <a:t>الطرزية </a:t>
            </a:r>
            <a:r>
              <a:rPr lang="en-US" b="1" dirty="0">
                <a:solidFill>
                  <a:srgbClr val="FF0000"/>
                </a:solidFill>
              </a:rPr>
              <a:t>Line Breeding </a:t>
            </a:r>
          </a:p>
          <a:p>
            <a:r>
              <a:rPr lang="ar-IQ" b="1" dirty="0"/>
              <a:t>يتم التركيز في هذا النظام من التربية الداخلية  على فرد مرغوب يسمح له بالتزاوج مع أكثر من فرد و ذلك لتفوقه في الأداء الإنتاجي وللحفاظ على قدر من معامل القرابة بينه و بين باقي أفراد القطيع مع عدم السماح بارتفاع معامل التربية الداخلية.</a:t>
            </a:r>
            <a:endParaRPr lang="en-US" b="1" dirty="0"/>
          </a:p>
          <a:p>
            <a:endParaRPr lang="ar-IQ" b="1" dirty="0"/>
          </a:p>
        </p:txBody>
      </p:sp>
    </p:spTree>
    <p:extLst>
      <p:ext uri="{BB962C8B-B14F-4D97-AF65-F5344CB8AC3E}">
        <p14:creationId xmlns:p14="http://schemas.microsoft.com/office/powerpoint/2010/main" val="8117253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lvl="0"/>
            <a:endParaRPr lang="ar-IQ" dirty="0" smtClean="0"/>
          </a:p>
          <a:p>
            <a:pPr lvl="0"/>
            <a:r>
              <a:rPr lang="ar-IQ" b="1" dirty="0" smtClean="0">
                <a:solidFill>
                  <a:srgbClr val="FF0000"/>
                </a:solidFill>
              </a:rPr>
              <a:t>3-التربية </a:t>
            </a:r>
            <a:r>
              <a:rPr lang="ar-IQ" b="1" dirty="0">
                <a:solidFill>
                  <a:srgbClr val="FF0000"/>
                </a:solidFill>
              </a:rPr>
              <a:t>الداخلية و الخلط </a:t>
            </a:r>
            <a:r>
              <a:rPr lang="en-US" b="1" dirty="0" err="1">
                <a:solidFill>
                  <a:srgbClr val="FF0000"/>
                </a:solidFill>
              </a:rPr>
              <a:t>Incrossbreeding</a:t>
            </a:r>
            <a:r>
              <a:rPr lang="en-US" b="1" dirty="0"/>
              <a:t> </a:t>
            </a:r>
          </a:p>
          <a:p>
            <a:pPr marL="0" indent="0">
              <a:buNone/>
            </a:pPr>
            <a:r>
              <a:rPr lang="ar-IQ" b="1" dirty="0"/>
              <a:t>الخطوط الناتجة من التربية الداخلية يسمح لها بالتزاوج مع بعضها و يتم تقييم اداءها الإنتاجي كهجن و يتم الاحتفاظ بأفضل هذه الطرز من الهجائن بعد حساب معامل التربية الداخلية في الخطوط المتزاوجة لمعرفة مستوى التربية الداخلية.</a:t>
            </a:r>
          </a:p>
        </p:txBody>
      </p:sp>
    </p:spTree>
    <p:extLst>
      <p:ext uri="{BB962C8B-B14F-4D97-AF65-F5344CB8AC3E}">
        <p14:creationId xmlns:p14="http://schemas.microsoft.com/office/powerpoint/2010/main" val="24073180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sz="3100" b="1" dirty="0">
                <a:solidFill>
                  <a:srgbClr val="FF0000"/>
                </a:solidFill>
              </a:rPr>
              <a:t>أهمية التربية الداخلية في التحسين الوراثي للطيور الداجنة: </a:t>
            </a:r>
            <a:r>
              <a:rPr lang="en-US" sz="3100" b="1" dirty="0">
                <a:solidFill>
                  <a:srgbClr val="FF0000"/>
                </a:solidFill>
              </a:rPr>
              <a:t>Advantage of Inbreeding</a:t>
            </a:r>
            <a:r>
              <a:rPr lang="en-US" dirty="0"/>
              <a:t/>
            </a:r>
            <a:br>
              <a:rPr lang="en-US" dirty="0"/>
            </a:br>
            <a:endParaRPr lang="ar-IQ" dirty="0"/>
          </a:p>
        </p:txBody>
      </p:sp>
      <p:sp>
        <p:nvSpPr>
          <p:cNvPr id="3" name="عنصر نائب للمحتوى 2"/>
          <p:cNvSpPr>
            <a:spLocks noGrp="1"/>
          </p:cNvSpPr>
          <p:nvPr>
            <p:ph idx="1"/>
          </p:nvPr>
        </p:nvSpPr>
        <p:spPr/>
        <p:txBody>
          <a:bodyPr/>
          <a:lstStyle/>
          <a:p>
            <a:pPr marL="0" indent="0">
              <a:buNone/>
            </a:pPr>
            <a:r>
              <a:rPr lang="ar-IQ" b="1" dirty="0" smtClean="0"/>
              <a:t>1-زيادة </a:t>
            </a:r>
            <a:r>
              <a:rPr lang="ar-IQ" b="1" dirty="0"/>
              <a:t>التجانس </a:t>
            </a:r>
            <a:r>
              <a:rPr lang="en-US" b="1" dirty="0"/>
              <a:t>Homozygosity</a:t>
            </a:r>
            <a:r>
              <a:rPr lang="ar-IQ" b="1" dirty="0"/>
              <a:t> بين مجاميع الطيور المرباة داخليا من خلال انخفاض التباين الوراثي بينها و زيادة التشابه مقارنة بتباين القطيع الأصلي.</a:t>
            </a:r>
            <a:endParaRPr lang="en-US" b="1" dirty="0"/>
          </a:p>
          <a:p>
            <a:pPr marL="0" indent="0">
              <a:buNone/>
            </a:pPr>
            <a:r>
              <a:rPr lang="ar-IQ" b="1" dirty="0"/>
              <a:t>2</a:t>
            </a:r>
            <a:r>
              <a:rPr lang="ar-IQ" b="1" dirty="0" smtClean="0"/>
              <a:t>-تنتج </a:t>
            </a:r>
            <a:r>
              <a:rPr lang="ar-IQ" b="1" dirty="0"/>
              <a:t>عن التربية الداخلية بعض الأفراد المتفوقة التي يمكن الاحتفاظ بها في القطيع عن طريق زيادة معامل القرابة نحوها و السبب في ظهور بعض الافراد المتفوقة يعود الى أن تثبيت الجينات غير المرغوبة و الجينات المرغوبة بين مختلف الافراد يحدث بطريقة عشوائية و بدون تحيز</a:t>
            </a:r>
            <a:r>
              <a:rPr lang="ar-IQ" b="1" dirty="0" smtClean="0"/>
              <a:t>.</a:t>
            </a:r>
            <a:r>
              <a:rPr lang="ar-IQ" dirty="0"/>
              <a:t> </a:t>
            </a:r>
            <a:r>
              <a:rPr lang="ar-IQ" dirty="0" smtClean="0"/>
              <a:t>3</a:t>
            </a:r>
          </a:p>
          <a:p>
            <a:pPr marL="0" indent="0">
              <a:buNone/>
            </a:pPr>
            <a:r>
              <a:rPr lang="ar-IQ" b="1" dirty="0"/>
              <a:t>3</a:t>
            </a:r>
            <a:r>
              <a:rPr lang="ar-IQ" b="1" dirty="0" smtClean="0"/>
              <a:t>-تكوين </a:t>
            </a:r>
            <a:r>
              <a:rPr lang="ar-IQ" b="1" dirty="0"/>
              <a:t>طرز و خطوط متجانسة ثم يتم الخلط بينها للحصول على معدل انتاجي متفوق نتيجة استغلال ظاهرة قوة الهجين </a:t>
            </a:r>
            <a:r>
              <a:rPr lang="en-US" b="1" dirty="0"/>
              <a:t>Hybrid Vigor</a:t>
            </a:r>
          </a:p>
          <a:p>
            <a:pPr marL="0" indent="0">
              <a:buNone/>
            </a:pPr>
            <a:endParaRPr lang="ar-IQ" b="1" dirty="0" smtClean="0"/>
          </a:p>
          <a:p>
            <a:pPr marL="0" indent="0">
              <a:buNone/>
            </a:pPr>
            <a:endParaRPr lang="ar-IQ" b="1" dirty="0"/>
          </a:p>
        </p:txBody>
      </p:sp>
    </p:spTree>
    <p:extLst>
      <p:ext uri="{BB962C8B-B14F-4D97-AF65-F5344CB8AC3E}">
        <p14:creationId xmlns:p14="http://schemas.microsoft.com/office/powerpoint/2010/main" val="28273090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100" b="1" dirty="0" smtClean="0">
                <a:solidFill>
                  <a:srgbClr val="FF0000"/>
                </a:solidFill>
              </a:rPr>
              <a:t>        مساوئ </a:t>
            </a:r>
            <a:r>
              <a:rPr lang="ar-IQ" sz="3100" b="1" dirty="0">
                <a:solidFill>
                  <a:srgbClr val="FF0000"/>
                </a:solidFill>
              </a:rPr>
              <a:t>التربية الداخلية:</a:t>
            </a:r>
            <a:r>
              <a:rPr lang="en-US" sz="3100" b="1" dirty="0">
                <a:solidFill>
                  <a:srgbClr val="FF0000"/>
                </a:solidFill>
              </a:rPr>
              <a:t> Disadvantage of Inbreeding</a:t>
            </a:r>
            <a:r>
              <a:rPr lang="en-US" dirty="0"/>
              <a:t> </a:t>
            </a:r>
            <a:br>
              <a:rPr lang="en-US" dirty="0"/>
            </a:br>
            <a:endParaRPr lang="ar-IQ" dirty="0"/>
          </a:p>
        </p:txBody>
      </p:sp>
      <p:sp>
        <p:nvSpPr>
          <p:cNvPr id="3" name="عنصر نائب للمحتوى 2"/>
          <p:cNvSpPr>
            <a:spLocks noGrp="1"/>
          </p:cNvSpPr>
          <p:nvPr>
            <p:ph idx="1"/>
          </p:nvPr>
        </p:nvSpPr>
        <p:spPr/>
        <p:txBody>
          <a:bodyPr/>
          <a:lstStyle/>
          <a:p>
            <a:endParaRPr lang="ar-IQ" dirty="0" smtClean="0"/>
          </a:p>
          <a:p>
            <a:endParaRPr lang="ar-IQ" dirty="0"/>
          </a:p>
          <a:p>
            <a:pPr marL="0" indent="0">
              <a:buNone/>
            </a:pPr>
            <a:r>
              <a:rPr lang="ar-IQ" b="1" dirty="0" smtClean="0"/>
              <a:t>1-ان </a:t>
            </a:r>
            <a:r>
              <a:rPr lang="ar-IQ" b="1" dirty="0"/>
              <a:t>زيادة التجانس على مستوى التراكيب الوراثية السائدة الأصيلة( النقية) و التراكيب الوراثية المتنحية قد يسبب تدهور في بعض الصفات التناسلية و زيادة نسبة </a:t>
            </a:r>
            <a:r>
              <a:rPr lang="ar-IQ" b="1" dirty="0" err="1"/>
              <a:t>الهلاكات</a:t>
            </a:r>
            <a:r>
              <a:rPr lang="ar-IQ" b="1" dirty="0"/>
              <a:t> بسبب زيادة تكرارات </a:t>
            </a:r>
            <a:r>
              <a:rPr lang="ar-IQ" b="1" dirty="0" err="1"/>
              <a:t>الأليلات</a:t>
            </a:r>
            <a:r>
              <a:rPr lang="ar-IQ" b="1" dirty="0"/>
              <a:t> المتنحية غير المرغوبة و التي كانت تأثيراتها محجوبة مع الجينات الوراثية السائدة في حالة التراكيب الوراثية الخليطة(الهجينة).</a:t>
            </a:r>
            <a:endParaRPr lang="en-US" b="1" dirty="0"/>
          </a:p>
          <a:p>
            <a:endParaRPr lang="ar-IQ" b="1" dirty="0"/>
          </a:p>
        </p:txBody>
      </p:sp>
    </p:spTree>
    <p:extLst>
      <p:ext uri="{BB962C8B-B14F-4D97-AF65-F5344CB8AC3E}">
        <p14:creationId xmlns:p14="http://schemas.microsoft.com/office/powerpoint/2010/main" val="40504876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sz="2800" b="1" dirty="0" smtClean="0">
                <a:solidFill>
                  <a:srgbClr val="FF0000"/>
                </a:solidFill>
              </a:rPr>
              <a:t>                 مفهوم </a:t>
            </a:r>
            <a:r>
              <a:rPr lang="ar-IQ" sz="2800" b="1" dirty="0">
                <a:solidFill>
                  <a:srgbClr val="FF0000"/>
                </a:solidFill>
              </a:rPr>
              <a:t>زيادة التجانس </a:t>
            </a:r>
            <a:r>
              <a:rPr lang="en-US" sz="2800" b="1" dirty="0">
                <a:solidFill>
                  <a:srgbClr val="FF0000"/>
                </a:solidFill>
              </a:rPr>
              <a:t>Increased Uniformity</a:t>
            </a:r>
            <a:r>
              <a:rPr lang="en-US" dirty="0"/>
              <a:t> </a:t>
            </a:r>
            <a:endParaRPr lang="ar-IQ" dirty="0"/>
          </a:p>
        </p:txBody>
      </p:sp>
      <p:sp>
        <p:nvSpPr>
          <p:cNvPr id="3" name="عنصر نائب للمحتوى 2"/>
          <p:cNvSpPr>
            <a:spLocks noGrp="1"/>
          </p:cNvSpPr>
          <p:nvPr>
            <p:ph idx="1"/>
          </p:nvPr>
        </p:nvSpPr>
        <p:spPr/>
        <p:txBody>
          <a:bodyPr/>
          <a:lstStyle/>
          <a:p>
            <a:endParaRPr lang="ar-IQ" dirty="0" smtClean="0"/>
          </a:p>
          <a:p>
            <a:r>
              <a:rPr lang="ar-IQ" b="1" dirty="0"/>
              <a:t>أن استخدام التربية الداخلية قد يكون مقبولا عمليا في حالة الصفات الوصفية التي يلاحظ تأثيرها على مظهر الطير ، الا أن تأثير التربية الداخلية في زيادة التجانس في حالة الصفات الكمية متعددة الجينات </a:t>
            </a:r>
            <a:r>
              <a:rPr lang="en-US" b="1" dirty="0"/>
              <a:t>Polygenes</a:t>
            </a:r>
            <a:r>
              <a:rPr lang="ar-IQ" b="1" dirty="0"/>
              <a:t> يكون غير واضح تماما فالأفراد القريبة تكون اكثر تجانس مما للأفراد غير القريبة و ذلك بسبب وجود جينات مشتركة بينها لامتلاكها قيما تربوية متشابهة و التي عند تضريبها يزداد مستوى علاقة النسب ضمن المجموعة.</a:t>
            </a:r>
            <a:endParaRPr lang="en-US" b="1" dirty="0"/>
          </a:p>
          <a:p>
            <a:endParaRPr lang="ar-IQ" b="1" dirty="0"/>
          </a:p>
        </p:txBody>
      </p:sp>
    </p:spTree>
    <p:extLst>
      <p:ext uri="{BB962C8B-B14F-4D97-AF65-F5344CB8AC3E}">
        <p14:creationId xmlns:p14="http://schemas.microsoft.com/office/powerpoint/2010/main" val="7329132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smtClean="0"/>
          </a:p>
          <a:p>
            <a:pPr marL="0" indent="0">
              <a:buNone/>
            </a:pPr>
            <a:r>
              <a:rPr lang="ar-IQ" b="1" dirty="0" smtClean="0"/>
              <a:t> عند </a:t>
            </a:r>
            <a:r>
              <a:rPr lang="ar-IQ" b="1" dirty="0"/>
              <a:t>زيادة شدة التربية الداخلية تصبح خطوط التربية الداخلية متجانسة وراثيا و قد ينخفض التباين الوراثي نتيجة لذلك في حين عند المستويات المتوسطة من التربية الداخلية فأن الأفراد المرباة تربية داخلية قد تكون أقل تباين مما للأفراد غير المرباة داخليا.</a:t>
            </a:r>
            <a:endParaRPr lang="en-US" b="1" dirty="0"/>
          </a:p>
          <a:p>
            <a:endParaRPr lang="ar-IQ" b="1" dirty="0"/>
          </a:p>
        </p:txBody>
      </p:sp>
    </p:spTree>
    <p:extLst>
      <p:ext uri="{BB962C8B-B14F-4D97-AF65-F5344CB8AC3E}">
        <p14:creationId xmlns:p14="http://schemas.microsoft.com/office/powerpoint/2010/main" val="32157083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solidFill>
                  <a:srgbClr val="FF0000"/>
                </a:solidFill>
              </a:rPr>
              <a:t>       العوامل </a:t>
            </a:r>
            <a:r>
              <a:rPr lang="ar-IQ" sz="2800" b="1" dirty="0">
                <a:solidFill>
                  <a:srgbClr val="FF0000"/>
                </a:solidFill>
              </a:rPr>
              <a:t>التي يعتمد عليها التباين الوراثي ضمن المجاميع المرباة تربية داخلية:</a:t>
            </a:r>
            <a:r>
              <a:rPr lang="en-US" sz="2800" b="1" dirty="0">
                <a:solidFill>
                  <a:srgbClr val="FF0000"/>
                </a:solidFill>
              </a:rPr>
              <a:t/>
            </a:r>
            <a:br>
              <a:rPr lang="en-US" sz="2800" b="1" dirty="0">
                <a:solidFill>
                  <a:srgbClr val="FF0000"/>
                </a:solidFill>
              </a:rPr>
            </a:br>
            <a:endParaRPr lang="ar-IQ" sz="2800" b="1" dirty="0">
              <a:solidFill>
                <a:srgbClr val="FF0000"/>
              </a:solidFill>
            </a:endParaRPr>
          </a:p>
        </p:txBody>
      </p:sp>
      <p:sp>
        <p:nvSpPr>
          <p:cNvPr id="3" name="عنصر نائب للمحتوى 2"/>
          <p:cNvSpPr>
            <a:spLocks noGrp="1"/>
          </p:cNvSpPr>
          <p:nvPr>
            <p:ph idx="1"/>
          </p:nvPr>
        </p:nvSpPr>
        <p:spPr/>
        <p:txBody>
          <a:bodyPr/>
          <a:lstStyle/>
          <a:p>
            <a:endParaRPr lang="ar-IQ" dirty="0" smtClean="0"/>
          </a:p>
          <a:p>
            <a:pPr marL="0" indent="0">
              <a:buNone/>
            </a:pPr>
            <a:r>
              <a:rPr lang="ar-IQ" dirty="0"/>
              <a:t>1</a:t>
            </a:r>
            <a:r>
              <a:rPr lang="ar-IQ" b="1" dirty="0" smtClean="0"/>
              <a:t>-عدد </a:t>
            </a:r>
            <a:r>
              <a:rPr lang="ar-IQ" b="1" dirty="0"/>
              <a:t>المواقع الجينية المؤثرة في الصفة.</a:t>
            </a:r>
            <a:endParaRPr lang="en-US" b="1" dirty="0"/>
          </a:p>
          <a:p>
            <a:pPr marL="0" indent="0">
              <a:buNone/>
            </a:pPr>
            <a:r>
              <a:rPr lang="ar-IQ" b="1" dirty="0"/>
              <a:t>2</a:t>
            </a:r>
            <a:r>
              <a:rPr lang="ar-IQ" b="1" dirty="0" smtClean="0"/>
              <a:t>-قيمة </a:t>
            </a:r>
            <a:r>
              <a:rPr lang="ar-IQ" b="1" dirty="0"/>
              <a:t>الاتحادات الجينية</a:t>
            </a:r>
            <a:endParaRPr lang="en-US" b="1" dirty="0"/>
          </a:p>
          <a:p>
            <a:pPr marL="0" indent="0">
              <a:buNone/>
            </a:pPr>
            <a:r>
              <a:rPr lang="ar-IQ" b="1" dirty="0"/>
              <a:t>3</a:t>
            </a:r>
            <a:r>
              <a:rPr lang="ar-IQ" b="1" dirty="0" smtClean="0"/>
              <a:t>-تكرارات </a:t>
            </a:r>
            <a:r>
              <a:rPr lang="ar-IQ" b="1" dirty="0"/>
              <a:t>الجينات و بالدرجة الرئيسية للأليلات المتنحية</a:t>
            </a:r>
          </a:p>
        </p:txBody>
      </p:sp>
    </p:spTree>
    <p:extLst>
      <p:ext uri="{BB962C8B-B14F-4D97-AF65-F5344CB8AC3E}">
        <p14:creationId xmlns:p14="http://schemas.microsoft.com/office/powerpoint/2010/main" val="6620376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b="1" dirty="0"/>
              <a:t>أن الأفراد المرباة تربية داخلية قد لا تكون متجانسة دائما نسبة الى استجابتها للمؤثرات البيئية حيث تكون أكثر حساسية للظروف البيئية كما في ابقار الحليب المرباة داخليا التي تمر بفترات جفاف اكثر مقارنة بتلك غير المرباة داخليا. أن هذه الحساسية و التأثر بالظروف البيئية تعمل على زيادة التباين الذي يكون بيئيا بالأصل و لذلك فأنه حتى لو كانت الأفراد المرباة داخليا متجانسة وراثيا مما للأفراد غير المرباة داخليا، فأنها غالبا لا تكون متجانسة مظهريا و لذلك يستخدم التضريب بين المجاميع المرباة </a:t>
            </a:r>
            <a:r>
              <a:rPr lang="ar-IQ" b="1" dirty="0" smtClean="0"/>
              <a:t>داخليا و </a:t>
            </a:r>
            <a:r>
              <a:rPr lang="ar-IQ" b="1" dirty="0"/>
              <a:t>المتجانسة وراثيا و مظهريا و السبب كون هذه الآباء متطابقة الى حد ما بأنواع الكميتات التي تساهم بها كما أن الهجين الناتج عن تضريبها يكون أقل حساسية و تأثرا بالبيئة.</a:t>
            </a:r>
            <a:endParaRPr lang="en-US" b="1" dirty="0"/>
          </a:p>
          <a:p>
            <a:pPr marL="0" indent="0">
              <a:buNone/>
            </a:pPr>
            <a:endParaRPr lang="en-US" b="1" dirty="0"/>
          </a:p>
          <a:p>
            <a:endParaRPr lang="ar-IQ" dirty="0"/>
          </a:p>
        </p:txBody>
      </p:sp>
    </p:spTree>
    <p:extLst>
      <p:ext uri="{BB962C8B-B14F-4D97-AF65-F5344CB8AC3E}">
        <p14:creationId xmlns:p14="http://schemas.microsoft.com/office/powerpoint/2010/main" val="1323433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buNone/>
            </a:pPr>
            <a:r>
              <a:rPr lang="ar-IQ" b="1" dirty="0" smtClean="0">
                <a:solidFill>
                  <a:srgbClr val="FF0000"/>
                </a:solidFill>
              </a:rPr>
              <a:t>1-نظام </a:t>
            </a:r>
            <a:r>
              <a:rPr lang="ar-IQ" b="1" dirty="0">
                <a:solidFill>
                  <a:srgbClr val="FF0000"/>
                </a:solidFill>
              </a:rPr>
              <a:t>التربية الداخلية</a:t>
            </a:r>
            <a:r>
              <a:rPr lang="ar-IQ" dirty="0" smtClean="0"/>
              <a:t>:</a:t>
            </a:r>
          </a:p>
          <a:p>
            <a:pPr marL="0" indent="0">
              <a:buNone/>
            </a:pPr>
            <a:endParaRPr lang="en-US" dirty="0"/>
          </a:p>
          <a:p>
            <a:pPr marL="0" indent="0">
              <a:buNone/>
            </a:pPr>
            <a:r>
              <a:rPr lang="ar-IQ" dirty="0" smtClean="0"/>
              <a:t>  </a:t>
            </a:r>
            <a:r>
              <a:rPr lang="ar-IQ" b="1" dirty="0" smtClean="0"/>
              <a:t>تمثل </a:t>
            </a:r>
            <a:r>
              <a:rPr lang="ar-IQ" b="1" dirty="0"/>
              <a:t>التربية الداخلية تزاوج الأفراد القريبة </a:t>
            </a:r>
            <a:r>
              <a:rPr lang="en-US" b="1" dirty="0">
                <a:solidFill>
                  <a:srgbClr val="FF0000"/>
                </a:solidFill>
              </a:rPr>
              <a:t>mating of relatives</a:t>
            </a:r>
            <a:r>
              <a:rPr lang="ar-IQ" b="1" dirty="0">
                <a:solidFill>
                  <a:srgbClr val="FF0000"/>
                </a:solidFill>
              </a:rPr>
              <a:t> </a:t>
            </a:r>
            <a:r>
              <a:rPr lang="ar-IQ" b="1" dirty="0"/>
              <a:t>و هي تمثل مفهوم </a:t>
            </a:r>
            <a:endParaRPr lang="ar-IQ" b="1" dirty="0" smtClean="0"/>
          </a:p>
          <a:p>
            <a:pPr marL="0" indent="0">
              <a:buNone/>
            </a:pPr>
            <a:r>
              <a:rPr lang="ar-IQ" b="1" dirty="0" smtClean="0"/>
              <a:t>القرابة </a:t>
            </a:r>
            <a:r>
              <a:rPr lang="en-US" b="1" dirty="0"/>
              <a:t>Relationship</a:t>
            </a:r>
            <a:r>
              <a:rPr lang="ar-IQ" b="1" dirty="0"/>
              <a:t> من الناحية الوراثية و التي تعبر عن درجة التشابه بين التراكيب </a:t>
            </a:r>
            <a:endParaRPr lang="ar-IQ" b="1" dirty="0" smtClean="0"/>
          </a:p>
          <a:p>
            <a:pPr marL="0" indent="0">
              <a:buNone/>
            </a:pPr>
            <a:r>
              <a:rPr lang="ar-IQ" b="1" dirty="0" smtClean="0"/>
              <a:t>الوراثية </a:t>
            </a:r>
            <a:r>
              <a:rPr lang="ar-IQ" b="1" dirty="0"/>
              <a:t>لفردين و التي ينتج عنها قدر من التشابه في الشكل و الأداء الإنتاجي نتيجة </a:t>
            </a:r>
            <a:endParaRPr lang="ar-IQ" b="1" dirty="0" smtClean="0"/>
          </a:p>
          <a:p>
            <a:pPr marL="0" indent="0">
              <a:buNone/>
            </a:pPr>
            <a:r>
              <a:rPr lang="ar-IQ" b="1" dirty="0" smtClean="0"/>
              <a:t>اشتراكهم </a:t>
            </a:r>
            <a:r>
              <a:rPr lang="ar-IQ" b="1" dirty="0"/>
              <a:t>في أحد الأبوين</a:t>
            </a:r>
            <a:r>
              <a:rPr lang="ar-IQ" dirty="0"/>
              <a:t>.</a:t>
            </a:r>
          </a:p>
        </p:txBody>
      </p:sp>
    </p:spTree>
    <p:extLst>
      <p:ext uri="{BB962C8B-B14F-4D97-AF65-F5344CB8AC3E}">
        <p14:creationId xmlns:p14="http://schemas.microsoft.com/office/powerpoint/2010/main" val="1974589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buNone/>
            </a:pPr>
            <a:r>
              <a:rPr lang="ar-IQ" dirty="0" smtClean="0"/>
              <a:t>   </a:t>
            </a:r>
            <a:r>
              <a:rPr lang="ar-IQ" b="1" dirty="0" smtClean="0"/>
              <a:t>أن </a:t>
            </a:r>
            <a:r>
              <a:rPr lang="ar-IQ" b="1" dirty="0"/>
              <a:t>تزاوج الأفراد القريبة يعني تزاوج الأفراد الذين درجة القربى بينهم أعلى من معدل </a:t>
            </a:r>
            <a:endParaRPr lang="ar-IQ" b="1" dirty="0" smtClean="0"/>
          </a:p>
          <a:p>
            <a:endParaRPr lang="ar-IQ" b="1" dirty="0"/>
          </a:p>
          <a:p>
            <a:pPr marL="0" indent="0">
              <a:buNone/>
            </a:pPr>
            <a:r>
              <a:rPr lang="ar-IQ" b="1" dirty="0" smtClean="0"/>
              <a:t>  درجة </a:t>
            </a:r>
            <a:r>
              <a:rPr lang="ar-IQ" b="1" dirty="0"/>
              <a:t>القرابة بين أفراد القطيع و تقاس درجة القرابة من خلال معامل يسمى معامل القرابة </a:t>
            </a:r>
            <a:r>
              <a:rPr lang="ar-IQ" b="1" dirty="0" smtClean="0"/>
              <a:t>بين فردين</a:t>
            </a:r>
          </a:p>
          <a:p>
            <a:endParaRPr lang="ar-IQ" b="1" dirty="0"/>
          </a:p>
          <a:p>
            <a:r>
              <a:rPr lang="en-US" b="1" dirty="0" smtClean="0">
                <a:solidFill>
                  <a:srgbClr val="FF0000"/>
                </a:solidFill>
              </a:rPr>
              <a:t>Coefficient </a:t>
            </a:r>
            <a:r>
              <a:rPr lang="en-US" b="1" dirty="0">
                <a:solidFill>
                  <a:srgbClr val="FF0000"/>
                </a:solidFill>
              </a:rPr>
              <a:t>of </a:t>
            </a:r>
            <a:r>
              <a:rPr lang="en-US" b="1" dirty="0" smtClean="0">
                <a:solidFill>
                  <a:srgbClr val="FF0000"/>
                </a:solidFill>
              </a:rPr>
              <a:t>Relationship                             </a:t>
            </a:r>
            <a:r>
              <a:rPr lang="ar-IQ" b="1" dirty="0" smtClean="0">
                <a:solidFill>
                  <a:srgbClr val="FF0000"/>
                </a:solidFill>
              </a:rPr>
              <a:t>  </a:t>
            </a:r>
            <a:endParaRPr lang="en-US" b="1" dirty="0">
              <a:solidFill>
                <a:srgbClr val="FF0000"/>
              </a:solidFill>
            </a:endParaRPr>
          </a:p>
          <a:p>
            <a:endParaRPr lang="ar-IQ" dirty="0"/>
          </a:p>
        </p:txBody>
      </p:sp>
    </p:spTree>
    <p:extLst>
      <p:ext uri="{BB962C8B-B14F-4D97-AF65-F5344CB8AC3E}">
        <p14:creationId xmlns:p14="http://schemas.microsoft.com/office/powerpoint/2010/main" val="1941767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smtClean="0">
                <a:solidFill>
                  <a:srgbClr val="FF0000"/>
                </a:solidFill>
              </a:rPr>
              <a:t>                      معامل </a:t>
            </a:r>
            <a:r>
              <a:rPr lang="ar-IQ" sz="2800" b="1" dirty="0">
                <a:solidFill>
                  <a:srgbClr val="FF0000"/>
                </a:solidFill>
              </a:rPr>
              <a:t>القرابة </a:t>
            </a:r>
            <a:r>
              <a:rPr lang="en-US" sz="2800" b="1" dirty="0">
                <a:solidFill>
                  <a:srgbClr val="FF0000"/>
                </a:solidFill>
              </a:rPr>
              <a:t>Coefficient of Relationship</a:t>
            </a:r>
            <a:endParaRPr lang="ar-IQ" sz="2800" b="1" dirty="0">
              <a:solidFill>
                <a:srgbClr val="FF0000"/>
              </a:solidFill>
            </a:endParaRPr>
          </a:p>
        </p:txBody>
      </p:sp>
      <p:sp>
        <p:nvSpPr>
          <p:cNvPr id="3" name="عنصر نائب للمحتوى 2"/>
          <p:cNvSpPr>
            <a:spLocks noGrp="1"/>
          </p:cNvSpPr>
          <p:nvPr>
            <p:ph idx="1"/>
          </p:nvPr>
        </p:nvSpPr>
        <p:spPr/>
        <p:txBody>
          <a:bodyPr/>
          <a:lstStyle/>
          <a:p>
            <a:endParaRPr lang="ar-IQ" dirty="0" smtClean="0"/>
          </a:p>
          <a:p>
            <a:pPr marL="0" indent="0">
              <a:buNone/>
            </a:pPr>
            <a:r>
              <a:rPr lang="ar-IQ" dirty="0"/>
              <a:t> </a:t>
            </a:r>
            <a:r>
              <a:rPr lang="ar-IQ" dirty="0" smtClean="0"/>
              <a:t>  </a:t>
            </a:r>
            <a:r>
              <a:rPr lang="ar-IQ" b="1" dirty="0">
                <a:solidFill>
                  <a:srgbClr val="FF0000"/>
                </a:solidFill>
              </a:rPr>
              <a:t>هو احتمال اشتراك فردين في عدد معين من الجينات بسبب انحدارهم من نسب معين</a:t>
            </a:r>
            <a:r>
              <a:rPr lang="ar-IQ" b="1" dirty="0"/>
              <a:t>. </a:t>
            </a:r>
            <a:r>
              <a:rPr lang="ar-IQ" b="1" dirty="0" smtClean="0"/>
              <a:t>قد</a:t>
            </a:r>
          </a:p>
          <a:p>
            <a:pPr marL="0" indent="0">
              <a:buNone/>
            </a:pPr>
            <a:r>
              <a:rPr lang="ar-IQ" b="1" dirty="0"/>
              <a:t> </a:t>
            </a:r>
            <a:r>
              <a:rPr lang="ar-IQ" b="1" dirty="0" smtClean="0"/>
              <a:t>  يكون </a:t>
            </a:r>
            <a:r>
              <a:rPr lang="ar-IQ" b="1" dirty="0"/>
              <a:t>معامل القرابة بين فردين يساوي صفر و ذلك في حالة اذا لم يكن بينهما نسب في </a:t>
            </a:r>
            <a:endParaRPr lang="ar-IQ" b="1" dirty="0" smtClean="0"/>
          </a:p>
          <a:p>
            <a:pPr marL="0" indent="0">
              <a:buNone/>
            </a:pPr>
            <a:r>
              <a:rPr lang="ar-IQ" b="1" dirty="0" smtClean="0"/>
              <a:t>  حين </a:t>
            </a:r>
            <a:r>
              <a:rPr lang="ar-IQ" b="1" dirty="0"/>
              <a:t>قد يساوي 100 اذا كان الفردان متماثلين بالتراكيب الوراثية كما في التوائم المتشابهة</a:t>
            </a:r>
            <a:r>
              <a:rPr lang="ar-IQ" b="1" dirty="0" smtClean="0"/>
              <a:t>.</a:t>
            </a:r>
            <a:endParaRPr lang="en-US" b="1" dirty="0"/>
          </a:p>
          <a:p>
            <a:pPr marL="0" indent="0">
              <a:buNone/>
            </a:pPr>
            <a:r>
              <a:rPr lang="ar-IQ" b="1" dirty="0" smtClean="0"/>
              <a:t>  أن </a:t>
            </a:r>
            <a:r>
              <a:rPr lang="ar-IQ" b="1" dirty="0"/>
              <a:t>الأخوة الأشقة الكاملة يكون معامل قرابتها يساوي </a:t>
            </a:r>
            <a:r>
              <a:rPr lang="en-US" b="1" dirty="0"/>
              <a:t>0.5</a:t>
            </a:r>
            <a:r>
              <a:rPr lang="ar-IQ" b="1" dirty="0"/>
              <a:t> في حين الأخوة أنصاف الأشقة </a:t>
            </a:r>
            <a:r>
              <a:rPr lang="ar-IQ" b="1" dirty="0" smtClean="0"/>
              <a:t>   يكون </a:t>
            </a:r>
            <a:r>
              <a:rPr lang="ar-IQ" b="1" dirty="0"/>
              <a:t>معامل قرابتها مساويا </a:t>
            </a:r>
            <a:r>
              <a:rPr lang="en-US" b="1" dirty="0"/>
              <a:t>0.25</a:t>
            </a:r>
            <a:endParaRPr lang="ar-IQ" b="1" dirty="0"/>
          </a:p>
        </p:txBody>
      </p:sp>
    </p:spTree>
    <p:extLst>
      <p:ext uri="{BB962C8B-B14F-4D97-AF65-F5344CB8AC3E}">
        <p14:creationId xmlns:p14="http://schemas.microsoft.com/office/powerpoint/2010/main" val="3270436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buNone/>
            </a:pPr>
            <a:r>
              <a:rPr lang="ar-IQ" dirty="0" smtClean="0"/>
              <a:t>   </a:t>
            </a:r>
            <a:r>
              <a:rPr lang="ar-IQ" b="1" dirty="0"/>
              <a:t>لتوضيح كيفية حساب هذه القيم نفترض أن الأخوة </a:t>
            </a:r>
            <a:r>
              <a:rPr lang="en-US" b="1" dirty="0"/>
              <a:t>X</a:t>
            </a:r>
            <a:r>
              <a:rPr lang="ar-IQ" b="1" dirty="0"/>
              <a:t> و </a:t>
            </a:r>
            <a:r>
              <a:rPr lang="en-US" b="1" dirty="0"/>
              <a:t>Y</a:t>
            </a:r>
            <a:r>
              <a:rPr lang="ar-IQ" b="1" dirty="0"/>
              <a:t> مشتركين في الأب </a:t>
            </a:r>
            <a:r>
              <a:rPr lang="en-US" b="1" dirty="0"/>
              <a:t>Z</a:t>
            </a:r>
            <a:r>
              <a:rPr lang="ar-IQ" b="1" dirty="0"/>
              <a:t> في المخطط </a:t>
            </a:r>
            <a:r>
              <a:rPr lang="ar-IQ" b="1" dirty="0" smtClean="0"/>
              <a:t>التالي:</a:t>
            </a:r>
          </a:p>
          <a:p>
            <a:pPr marL="0" indent="0">
              <a:buNone/>
            </a:pPr>
            <a:r>
              <a:rPr lang="ar-IQ" b="1" dirty="0"/>
              <a:t> </a:t>
            </a:r>
            <a:r>
              <a:rPr lang="ar-IQ" b="1" dirty="0" smtClean="0"/>
              <a:t>                                      </a:t>
            </a:r>
          </a:p>
          <a:p>
            <a:pPr marL="0" indent="0">
              <a:buNone/>
            </a:pPr>
            <a:r>
              <a:rPr lang="ar-IQ" b="1" dirty="0"/>
              <a:t> </a:t>
            </a:r>
            <a:r>
              <a:rPr lang="ar-IQ" b="1" dirty="0" smtClean="0"/>
              <a:t>                                                              </a:t>
            </a:r>
            <a:r>
              <a:rPr lang="en-US" b="1" dirty="0" smtClean="0"/>
              <a:t>Z</a:t>
            </a:r>
            <a:r>
              <a:rPr lang="ar-IQ" b="1" dirty="0" smtClean="0"/>
              <a:t>           </a:t>
            </a:r>
            <a:r>
              <a:rPr lang="en-US" b="1" dirty="0" smtClean="0">
                <a:solidFill>
                  <a:srgbClr val="FF0000"/>
                </a:solidFill>
              </a:rPr>
              <a:t>X</a:t>
            </a:r>
          </a:p>
          <a:p>
            <a:pPr marL="0" indent="0">
              <a:buNone/>
            </a:pPr>
            <a:r>
              <a:rPr lang="en-US" b="1" dirty="0"/>
              <a:t> </a:t>
            </a:r>
            <a:r>
              <a:rPr lang="en-US" b="1" dirty="0" smtClean="0"/>
              <a:t>                    </a:t>
            </a:r>
            <a:r>
              <a:rPr lang="ar-IQ" b="1" dirty="0" smtClean="0"/>
              <a:t>                                               </a:t>
            </a:r>
            <a:r>
              <a:rPr lang="en-US" b="1" dirty="0" smtClean="0"/>
              <a:t>W</a:t>
            </a:r>
            <a:r>
              <a:rPr lang="ar-IQ" b="1" dirty="0" smtClean="0"/>
              <a:t>          </a:t>
            </a:r>
            <a:r>
              <a:rPr lang="en-US" b="1" dirty="0" smtClean="0">
                <a:solidFill>
                  <a:srgbClr val="FF0000"/>
                </a:solidFill>
              </a:rPr>
              <a:t>Y</a:t>
            </a:r>
            <a:endParaRPr lang="ar-IQ" b="1" dirty="0">
              <a:solidFill>
                <a:srgbClr val="FF0000"/>
              </a:solidFill>
            </a:endParaRPr>
          </a:p>
        </p:txBody>
      </p:sp>
      <p:cxnSp>
        <p:nvCxnSpPr>
          <p:cNvPr id="5" name="رابط كسهم مستقيم 4"/>
          <p:cNvCxnSpPr/>
          <p:nvPr/>
        </p:nvCxnSpPr>
        <p:spPr>
          <a:xfrm flipH="1">
            <a:off x="3821724" y="3458308"/>
            <a:ext cx="9495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flipH="1">
            <a:off x="3692769" y="3458308"/>
            <a:ext cx="1078523" cy="5392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رابط كسهم مستقيم 9"/>
          <p:cNvCxnSpPr/>
          <p:nvPr/>
        </p:nvCxnSpPr>
        <p:spPr>
          <a:xfrm flipH="1">
            <a:off x="3692769" y="3997569"/>
            <a:ext cx="879231" cy="937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3998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يحمل الفردان </a:t>
            </a:r>
            <a:r>
              <a:rPr lang="en-US" dirty="0">
                <a:solidFill>
                  <a:srgbClr val="FF0000"/>
                </a:solidFill>
              </a:rPr>
              <a:t>X</a:t>
            </a:r>
            <a:r>
              <a:rPr lang="ar-IQ" dirty="0"/>
              <a:t> و </a:t>
            </a:r>
            <a:r>
              <a:rPr lang="en-US" dirty="0">
                <a:solidFill>
                  <a:srgbClr val="FF0000"/>
                </a:solidFill>
              </a:rPr>
              <a:t>Y</a:t>
            </a:r>
            <a:r>
              <a:rPr lang="ar-IQ" dirty="0"/>
              <a:t>  نصف جينات الأب المشترك </a:t>
            </a:r>
            <a:r>
              <a:rPr lang="en-US" dirty="0"/>
              <a:t>Z</a:t>
            </a:r>
            <a:r>
              <a:rPr lang="ar-IQ" dirty="0"/>
              <a:t> و عندما تكون الاحتمالات مستقلة عن بعضها تكون العلاقة بين الفردين </a:t>
            </a:r>
            <a:r>
              <a:rPr lang="en-US" dirty="0"/>
              <a:t>X</a:t>
            </a:r>
            <a:r>
              <a:rPr lang="ar-IQ" dirty="0"/>
              <a:t> و </a:t>
            </a:r>
            <a:r>
              <a:rPr lang="en-US" dirty="0"/>
              <a:t>Y</a:t>
            </a:r>
            <a:r>
              <a:rPr lang="ar-IQ" dirty="0"/>
              <a:t> تساوي</a:t>
            </a:r>
            <a:r>
              <a:rPr lang="ar-IQ" dirty="0" smtClean="0"/>
              <a:t>:</a:t>
            </a:r>
            <a:endParaRPr lang="ar-IQ" dirty="0"/>
          </a:p>
          <a:p>
            <a:r>
              <a:rPr lang="en-US" dirty="0" smtClean="0"/>
              <a:t>   </a:t>
            </a:r>
            <a:r>
              <a:rPr lang="en-US" sz="3200" b="1" dirty="0"/>
              <a:t>0.5 ˣ 0.5 = </a:t>
            </a:r>
            <a:r>
              <a:rPr lang="en-US" sz="3200" b="1" dirty="0" smtClean="0"/>
              <a:t>0.25                                  </a:t>
            </a:r>
          </a:p>
          <a:p>
            <a:endParaRPr lang="en-US" dirty="0"/>
          </a:p>
          <a:p>
            <a:pPr marL="0" indent="0">
              <a:buNone/>
            </a:pPr>
            <a:endParaRPr lang="en-US" dirty="0"/>
          </a:p>
          <a:p>
            <a:endParaRPr lang="ar-IQ" dirty="0"/>
          </a:p>
        </p:txBody>
      </p:sp>
    </p:spTree>
    <p:extLst>
      <p:ext uri="{BB962C8B-B14F-4D97-AF65-F5344CB8AC3E}">
        <p14:creationId xmlns:p14="http://schemas.microsoft.com/office/powerpoint/2010/main" val="171413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p:txBody>
              <a:bodyPr/>
              <a:lstStyle/>
              <a:p>
                <a:r>
                  <a:rPr lang="ar-IQ" dirty="0"/>
                  <a:t>وبذلك يحسب معامل القرابة بين أي فردين بينهما علاقة نسب و عند غياب التربية الداخلية </a:t>
                </a:r>
                <a:r>
                  <a:rPr lang="ar-IQ" dirty="0" smtClean="0"/>
                  <a:t>كالتالي:</a:t>
                </a:r>
                <a:endParaRPr lang="ar-IQ" dirty="0"/>
              </a:p>
              <a:p>
                <a:endParaRPr lang="ar-IQ" dirty="0" smtClean="0"/>
              </a:p>
              <a:p>
                <a:pPr marL="0" indent="0">
                  <a:buNone/>
                </a:pPr>
                <a:r>
                  <a:rPr lang="en-US" dirty="0" smtClean="0"/>
                  <a:t>  </a:t>
                </a:r>
              </a:p>
              <a:p>
                <a:pPr algn="ctr"/>
                <a:r>
                  <a:rPr lang="en-US" sz="3200" dirty="0" smtClean="0"/>
                  <a:t>  </a:t>
                </a:r>
                <a:r>
                  <a:rPr lang="en-US" sz="3200" b="1" dirty="0" smtClean="0">
                    <a:solidFill>
                      <a:srgbClr val="FF0000"/>
                    </a:solidFill>
                  </a:rPr>
                  <a:t>RXY =  ∑(</a:t>
                </a:r>
                <a14:m>
                  <m:oMath xmlns:m="http://schemas.openxmlformats.org/officeDocument/2006/math">
                    <m:r>
                      <a:rPr lang="en-US" sz="3200" b="1" i="1">
                        <a:solidFill>
                          <a:srgbClr val="FF0000"/>
                        </a:solidFill>
                        <a:latin typeface="Cambria Math" panose="02040503050406030204" pitchFamily="18" charset="0"/>
                      </a:rPr>
                      <m:t>𝟏</m:t>
                    </m:r>
                    <m:r>
                      <a:rPr lang="en-US" sz="3200" b="1" i="1">
                        <a:solidFill>
                          <a:srgbClr val="FF0000"/>
                        </a:solidFill>
                        <a:latin typeface="Cambria Math" panose="02040503050406030204" pitchFamily="18" charset="0"/>
                      </a:rPr>
                      <m:t>/</m:t>
                    </m:r>
                    <m:r>
                      <a:rPr lang="en-US" sz="3200" b="1" i="1">
                        <a:solidFill>
                          <a:srgbClr val="FF0000"/>
                        </a:solidFill>
                        <a:latin typeface="Cambria Math" panose="02040503050406030204" pitchFamily="18" charset="0"/>
                      </a:rPr>
                      <m:t>𝟐</m:t>
                    </m:r>
                    <m:r>
                      <a:rPr lang="en-US" sz="3200" b="1" i="1">
                        <a:solidFill>
                          <a:srgbClr val="FF0000"/>
                        </a:solidFill>
                        <a:latin typeface="Cambria Math" panose="02040503050406030204" pitchFamily="18" charset="0"/>
                      </a:rPr>
                      <m:t>)</m:t>
                    </m:r>
                  </m:oMath>
                </a14:m>
                <a:r>
                  <a:rPr lang="en-US" sz="3200" b="1" baseline="30000" dirty="0" smtClean="0">
                    <a:solidFill>
                      <a:srgbClr val="FF0000"/>
                    </a:solidFill>
                  </a:rPr>
                  <a:t>n </a:t>
                </a:r>
                <a:endParaRPr lang="en-US" sz="3200" b="1" dirty="0"/>
              </a:p>
              <a:p>
                <a:r>
                  <a:rPr lang="en-US" dirty="0" smtClean="0"/>
                  <a:t>n</a:t>
                </a:r>
                <a:r>
                  <a:rPr lang="ar-IQ" dirty="0" smtClean="0"/>
                  <a:t> </a:t>
                </a:r>
                <a:r>
                  <a:rPr lang="ar-IQ" dirty="0"/>
                  <a:t>: عدد الأجيال (الأسهم) ضمن مخطط النسب</a:t>
                </a:r>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blipFill rotWithShape="0">
                <a:blip r:embed="rId2"/>
                <a:stretch>
                  <a:fillRect l="-580" t="-2381" r="-1043"/>
                </a:stretch>
              </a:blipFill>
            </p:spPr>
            <p:txBody>
              <a:bodyPr/>
              <a:lstStyle/>
              <a:p>
                <a:r>
                  <a:rPr lang="ar-IQ">
                    <a:noFill/>
                  </a:rPr>
                  <a:t> </a:t>
                </a:r>
              </a:p>
            </p:txBody>
          </p:sp>
        </mc:Fallback>
      </mc:AlternateContent>
    </p:spTree>
    <p:extLst>
      <p:ext uri="{BB962C8B-B14F-4D97-AF65-F5344CB8AC3E}">
        <p14:creationId xmlns:p14="http://schemas.microsoft.com/office/powerpoint/2010/main" val="53330789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344</TotalTime>
  <Words>1662</Words>
  <Application>Microsoft Office PowerPoint</Application>
  <PresentationFormat>ملء الشاشة</PresentationFormat>
  <Paragraphs>224</Paragraphs>
  <Slides>37</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37</vt:i4>
      </vt:variant>
    </vt:vector>
  </HeadingPairs>
  <TitlesOfParts>
    <vt:vector size="43" baseType="lpstr">
      <vt:lpstr>Arial</vt:lpstr>
      <vt:lpstr>Calibri</vt:lpstr>
      <vt:lpstr>Calibri Light</vt:lpstr>
      <vt:lpstr>Cambria Math</vt:lpstr>
      <vt:lpstr>Times New Roman</vt:lpstr>
      <vt:lpstr>نسق Office</vt:lpstr>
      <vt:lpstr>عرض تقديمي في PowerPoint</vt:lpstr>
      <vt:lpstr>أنظمة  التربية في الطيور الداجنة:</vt:lpstr>
      <vt:lpstr>عرض تقديمي في PowerPoint</vt:lpstr>
      <vt:lpstr>عرض تقديمي في PowerPoint</vt:lpstr>
      <vt:lpstr>عرض تقديمي في PowerPoint</vt:lpstr>
      <vt:lpstr>                      معامل القرابة Coefficient of Relationship</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نظام التربية الداخلية: Inbreeding System</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أنظمة  التربية الداخلية:</vt:lpstr>
      <vt:lpstr>عرض تقديمي في PowerPoint</vt:lpstr>
      <vt:lpstr>أهمية التربية الداخلية في التحسين الوراثي للطيور الداجنة: Advantage of Inbreeding </vt:lpstr>
      <vt:lpstr>        مساوئ التربية الداخلية: Disadvantage of Inbreeding  </vt:lpstr>
      <vt:lpstr>                 مفهوم زيادة التجانس Increased Uniformity </vt:lpstr>
      <vt:lpstr>عرض تقديمي في PowerPoint</vt:lpstr>
      <vt:lpstr>       العوامل التي يعتمد عليها التباين الوراثي ضمن المجاميع المرباة تربية داخلية: </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أنظمة التزاوج (التربية) في الطيور الداجنة:</dc:title>
  <dc:creator>Shamfuture</dc:creator>
  <cp:lastModifiedBy>Shamfuture</cp:lastModifiedBy>
  <cp:revision>74</cp:revision>
  <dcterms:created xsi:type="dcterms:W3CDTF">2021-11-28T06:20:40Z</dcterms:created>
  <dcterms:modified xsi:type="dcterms:W3CDTF">2021-12-20T07:01:42Z</dcterms:modified>
</cp:coreProperties>
</file>